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4"/>
  </p:notesMasterIdLst>
  <p:handoutMasterIdLst>
    <p:handoutMasterId r:id="rId75"/>
  </p:handoutMasterIdLst>
  <p:sldIdLst>
    <p:sldId id="1370" r:id="rId2"/>
    <p:sldId id="1391" r:id="rId3"/>
    <p:sldId id="1392" r:id="rId4"/>
    <p:sldId id="1393" r:id="rId5"/>
    <p:sldId id="1470" r:id="rId6"/>
    <p:sldId id="1394" r:id="rId7"/>
    <p:sldId id="1399" r:id="rId8"/>
    <p:sldId id="1400" r:id="rId9"/>
    <p:sldId id="1401" r:id="rId10"/>
    <p:sldId id="1402" r:id="rId11"/>
    <p:sldId id="1404" r:id="rId12"/>
    <p:sldId id="1405" r:id="rId13"/>
    <p:sldId id="1406" r:id="rId14"/>
    <p:sldId id="1407" r:id="rId15"/>
    <p:sldId id="1408" r:id="rId16"/>
    <p:sldId id="1409" r:id="rId17"/>
    <p:sldId id="1410" r:id="rId18"/>
    <p:sldId id="1411" r:id="rId19"/>
    <p:sldId id="1412" r:id="rId20"/>
    <p:sldId id="1413" r:id="rId21"/>
    <p:sldId id="1414" r:id="rId22"/>
    <p:sldId id="1415" r:id="rId23"/>
    <p:sldId id="1416" r:id="rId24"/>
    <p:sldId id="1417" r:id="rId25"/>
    <p:sldId id="1472" r:id="rId26"/>
    <p:sldId id="1418" r:id="rId27"/>
    <p:sldId id="1419" r:id="rId28"/>
    <p:sldId id="1420" r:id="rId29"/>
    <p:sldId id="1421" r:id="rId30"/>
    <p:sldId id="1422" r:id="rId31"/>
    <p:sldId id="1423" r:id="rId32"/>
    <p:sldId id="1424" r:id="rId33"/>
    <p:sldId id="1425" r:id="rId34"/>
    <p:sldId id="1426" r:id="rId35"/>
    <p:sldId id="1427" r:id="rId36"/>
    <p:sldId id="1428" r:id="rId37"/>
    <p:sldId id="1429" r:id="rId38"/>
    <p:sldId id="1430" r:id="rId39"/>
    <p:sldId id="1431" r:id="rId40"/>
    <p:sldId id="1432" r:id="rId41"/>
    <p:sldId id="1433" r:id="rId42"/>
    <p:sldId id="1434" r:id="rId43"/>
    <p:sldId id="1435" r:id="rId44"/>
    <p:sldId id="1436" r:id="rId45"/>
    <p:sldId id="1437" r:id="rId46"/>
    <p:sldId id="1438" r:id="rId47"/>
    <p:sldId id="1439" r:id="rId48"/>
    <p:sldId id="1440" r:id="rId49"/>
    <p:sldId id="1441" r:id="rId50"/>
    <p:sldId id="1442" r:id="rId51"/>
    <p:sldId id="1443" r:id="rId52"/>
    <p:sldId id="1444" r:id="rId53"/>
    <p:sldId id="1445" r:id="rId54"/>
    <p:sldId id="1446" r:id="rId55"/>
    <p:sldId id="1447" r:id="rId56"/>
    <p:sldId id="1448" r:id="rId57"/>
    <p:sldId id="1452" r:id="rId58"/>
    <p:sldId id="1453" r:id="rId59"/>
    <p:sldId id="1454" r:id="rId60"/>
    <p:sldId id="1462" r:id="rId61"/>
    <p:sldId id="1456" r:id="rId62"/>
    <p:sldId id="1457" r:id="rId63"/>
    <p:sldId id="1458" r:id="rId64"/>
    <p:sldId id="1459" r:id="rId65"/>
    <p:sldId id="1460" r:id="rId66"/>
    <p:sldId id="1463" r:id="rId67"/>
    <p:sldId id="1464" r:id="rId68"/>
    <p:sldId id="1467" r:id="rId69"/>
    <p:sldId id="1468" r:id="rId70"/>
    <p:sldId id="1474" r:id="rId71"/>
    <p:sldId id="1481" r:id="rId72"/>
    <p:sldId id="292"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0940" autoAdjust="0"/>
  </p:normalViewPr>
  <p:slideViewPr>
    <p:cSldViewPr snapToGrid="0">
      <p:cViewPr varScale="1">
        <p:scale>
          <a:sx n="109" d="100"/>
          <a:sy n="109" d="100"/>
        </p:scale>
        <p:origin x="1062" y="168"/>
      </p:cViewPr>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1/15/2024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Victorinus_of_Pettau" TargetMode="External"/><Relationship Id="rId13" Type="http://schemas.openxmlformats.org/officeDocument/2006/relationships/hyperlink" Target="https://en.wikipedia.org/wiki/Nicolaism#cite_note-8" TargetMode="External"/><Relationship Id="rId3" Type="http://schemas.openxmlformats.org/officeDocument/2006/relationships/hyperlink" Target="https://en.wikipedia.org/wiki/Nicolaism" TargetMode="External"/><Relationship Id="rId7" Type="http://schemas.openxmlformats.org/officeDocument/2006/relationships/hyperlink" Target="https://en.wikipedia.org/wiki/Augustine_of_Hippo" TargetMode="External"/><Relationship Id="rId12" Type="http://schemas.openxmlformats.org/officeDocument/2006/relationships/hyperlink" Target="https://en.wikipedia.org/wiki/Thomas_Aquinas"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en.wikipedia.org/wiki/Cerinthus" TargetMode="External"/><Relationship Id="rId11" Type="http://schemas.openxmlformats.org/officeDocument/2006/relationships/hyperlink" Target="https://en.wikipedia.org/wiki/Nicolaism#cite_note-7" TargetMode="External"/><Relationship Id="rId5" Type="http://schemas.openxmlformats.org/officeDocument/2006/relationships/hyperlink" Target="https://en.wikipedia.org/wiki/Gospel_of_John" TargetMode="External"/><Relationship Id="rId15" Type="http://schemas.openxmlformats.org/officeDocument/2006/relationships/hyperlink" Target="https://en.wikipedia.org/wiki/Nicolaism#cite_note-9" TargetMode="External"/><Relationship Id="rId10" Type="http://schemas.openxmlformats.org/officeDocument/2006/relationships/hyperlink" Target="https://en.wikipedia.org/wiki/Bede" TargetMode="External"/><Relationship Id="rId4" Type="http://schemas.openxmlformats.org/officeDocument/2006/relationships/hyperlink" Target="https://en.wikipedia.org/wiki/Irenaeus" TargetMode="External"/><Relationship Id="rId9" Type="http://schemas.openxmlformats.org/officeDocument/2006/relationships/hyperlink" Target="https://en.wikipedia.org/wiki/Nicolaism#cite_note-6" TargetMode="External"/><Relationship Id="rId14" Type="http://schemas.openxmlformats.org/officeDocument/2006/relationships/hyperlink" Target="https://en.wikipedia.org/wiki/Eusebiu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en.wikipedia.org/wiki/Princely_Abbey_of_Corvey" TargetMode="External"/><Relationship Id="rId3" Type="http://schemas.openxmlformats.org/officeDocument/2006/relationships/hyperlink" Target="https://en.wikipedia.org/wiki/Annals_(Tacitus)" TargetMode="External"/><Relationship Id="rId7" Type="http://schemas.openxmlformats.org/officeDocument/2006/relationships/hyperlink" Target="https://en.wikipedia.org/wiki/Domitian"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en.wikipedia.org/wiki/Augustus" TargetMode="External"/><Relationship Id="rId5" Type="http://schemas.openxmlformats.org/officeDocument/2006/relationships/hyperlink" Target="https://en.wikipedia.org/wiki/Tacitus#cite_note-37" TargetMode="External"/><Relationship Id="rId4" Type="http://schemas.openxmlformats.org/officeDocument/2006/relationships/hyperlink" Target="https://en.wikipedia.org/wiki/Histories_(Tacitus)" TargetMode="External"/><Relationship Id="rId9" Type="http://schemas.openxmlformats.org/officeDocument/2006/relationships/hyperlink" Target="https://en.wikipedia.org/wiki/Monte_Cassino"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Unfortunately, it is necessary to discuss this topic.</a:t>
            </a:r>
          </a:p>
          <a:p>
            <a:endParaRPr lang="en-US" b="1" dirty="0"/>
          </a:p>
          <a:p>
            <a:r>
              <a:rPr lang="en-US" b="1" dirty="0"/>
              <a:t>Affirmative followed by respective Rebuttal</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175151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Tacitus, 1</a:t>
            </a:r>
            <a:r>
              <a:rPr lang="en-US" sz="2400" b="1" baseline="30000" dirty="0">
                <a:latin typeface="Arial" panose="020B0604020202020204" pitchFamily="34" charset="0"/>
                <a:cs typeface="Arial" panose="020B0604020202020204" pitchFamily="34" charset="0"/>
              </a:rPr>
              <a:t>st</a:t>
            </a:r>
            <a:r>
              <a:rPr lang="en-US" sz="2400" b="1" dirty="0">
                <a:latin typeface="Arial" panose="020B0604020202020204" pitchFamily="34" charset="0"/>
                <a:cs typeface="Arial" panose="020B0604020202020204" pitchFamily="34" charset="0"/>
              </a:rPr>
              <a:t> century Roman historian, lists exile islands:</a:t>
            </a:r>
          </a:p>
          <a:p>
            <a:pPr marL="800100" lvl="1" indent="-342900">
              <a:buFont typeface="Wingdings" panose="05000000000000000000" pitchFamily="2" charset="2"/>
              <a:buChar char="Ø"/>
            </a:pPr>
            <a:r>
              <a:rPr lang="en-US" sz="2400" b="1" dirty="0" err="1">
                <a:latin typeface="Arial" panose="020B0604020202020204" pitchFamily="34" charset="0"/>
                <a:cs typeface="Arial" panose="020B0604020202020204" pitchFamily="34" charset="0"/>
              </a:rPr>
              <a:t>Gyarus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Donusa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Amorgus</a:t>
            </a:r>
            <a:r>
              <a:rPr lang="en-US" sz="2400" b="1" dirty="0">
                <a:latin typeface="Arial" panose="020B0604020202020204" pitchFamily="34" charset="0"/>
                <a:cs typeface="Arial" panose="020B0604020202020204" pitchFamily="34" charset="0"/>
              </a:rPr>
              <a:t>;  never Patmos</a:t>
            </a:r>
          </a:p>
          <a:p>
            <a:pPr marL="800100" lvl="1" indent="-342900">
              <a:buFont typeface="Wingdings" panose="05000000000000000000" pitchFamily="2" charset="2"/>
              <a:buChar char="Ø"/>
            </a:pPr>
            <a:r>
              <a:rPr lang="en-US" sz="2400" b="1" dirty="0">
                <a:latin typeface="Arial" panose="020B0604020202020204" pitchFamily="34" charset="0"/>
                <a:cs typeface="Arial" panose="020B0604020202020204" pitchFamily="34" charset="0"/>
              </a:rPr>
              <a:t>No 1</a:t>
            </a:r>
            <a:r>
              <a:rPr lang="en-US" sz="2400" b="1" baseline="30000" dirty="0">
                <a:latin typeface="Arial" panose="020B0604020202020204" pitchFamily="34" charset="0"/>
                <a:cs typeface="Arial" panose="020B0604020202020204" pitchFamily="34" charset="0"/>
              </a:rPr>
              <a:t>st</a:t>
            </a:r>
            <a:r>
              <a:rPr lang="en-US" sz="2400" b="1" dirty="0">
                <a:latin typeface="Arial" panose="020B0604020202020204" pitchFamily="34" charset="0"/>
                <a:cs typeface="Arial" panose="020B0604020202020204" pitchFamily="34" charset="0"/>
              </a:rPr>
              <a:t> or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historian mentions:</a:t>
            </a:r>
          </a:p>
          <a:p>
            <a:pPr marL="1257300" lvl="2" indent="-3429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Salt mines, John bound prisoner, penal colony</a:t>
            </a: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158049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I will execute each side of the argument as a real debate, so no one get offended.</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 . . so you will get both sides of the argument.</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3099961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Debate – When did Augustus came into power</a:t>
            </a:r>
          </a:p>
          <a:p>
            <a:endParaRPr lang="en-US" b="1" dirty="0"/>
          </a:p>
          <a:p>
            <a:r>
              <a:rPr lang="en-US" b="1" dirty="0"/>
              <a:t>Oral traditional says to count from 27 BC</a:t>
            </a:r>
          </a:p>
          <a:p>
            <a:endParaRPr lang="en-US" b="1" dirty="0"/>
          </a:p>
          <a:p>
            <a:r>
              <a:rPr lang="en-US" b="1" dirty="0"/>
              <a:t>Irenaeus took it literally and counted from 43 BC</a:t>
            </a:r>
          </a:p>
          <a:p>
            <a:endParaRPr lang="en-US" b="1" dirty="0"/>
          </a:p>
          <a:p>
            <a:r>
              <a:rPr lang="en-US" b="1" dirty="0"/>
              <a:t>Difference between 43 BC and 27 BC = 15 years = discrepancy in Jesus’ age</a:t>
            </a:r>
          </a:p>
          <a:p>
            <a:endParaRPr lang="en-US" b="1" dirty="0"/>
          </a:p>
          <a:p>
            <a:r>
              <a:rPr lang="en-US" b="1" dirty="0"/>
              <a:t>Irenaeus</a:t>
            </a:r>
          </a:p>
          <a:p>
            <a:pPr marL="342900" indent="-342900">
              <a:buFont typeface="Arial" panose="020B0604020202020204" pitchFamily="34" charset="0"/>
              <a:buChar char="•"/>
            </a:pPr>
            <a:r>
              <a:rPr lang="en-US" b="1" dirty="0"/>
              <a:t>Still has credibility</a:t>
            </a:r>
          </a:p>
          <a:p>
            <a:pPr marL="342900" indent="-342900">
              <a:buFont typeface="Arial" panose="020B0604020202020204" pitchFamily="34" charset="0"/>
              <a:buChar char="•"/>
            </a:pPr>
            <a:r>
              <a:rPr lang="en-US" b="1" dirty="0"/>
              <a:t>Historical timeline math is still intact</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307034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are you going to believe?  </a:t>
            </a:r>
          </a:p>
          <a:p>
            <a:endParaRPr lang="en-US" b="1" dirty="0"/>
          </a:p>
          <a:p>
            <a:r>
              <a:rPr lang="en-US" b="1" dirty="0"/>
              <a:t>A 4</a:t>
            </a:r>
            <a:r>
              <a:rPr lang="en-US" b="1" baseline="30000" dirty="0"/>
              <a:t>th</a:t>
            </a:r>
            <a:r>
              <a:rPr lang="en-US" b="1" dirty="0"/>
              <a:t> century Bible commentator </a:t>
            </a:r>
          </a:p>
          <a:p>
            <a:r>
              <a:rPr lang="en-US" b="1" dirty="0"/>
              <a:t>An early 2</a:t>
            </a:r>
            <a:r>
              <a:rPr lang="en-US" b="1" baseline="30000" dirty="0"/>
              <a:t>nd</a:t>
            </a:r>
            <a:r>
              <a:rPr lang="en-US" b="1" dirty="0"/>
              <a:t> century church leader who had direct access to eye-witnesses of John the Apostle</a:t>
            </a:r>
          </a:p>
          <a:p>
            <a:endParaRPr lang="en-US" b="1" dirty="0"/>
          </a:p>
          <a:p>
            <a:r>
              <a:rPr lang="en-US" b="1" dirty="0"/>
              <a:t>If you choose the Bible commentator, then you have some major historical judgment issues.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2597591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theories go to chapters 17 and 18 to die.</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33</a:t>
            </a:fld>
            <a:endParaRPr lang="en-US"/>
          </a:p>
        </p:txBody>
      </p:sp>
    </p:spTree>
    <p:extLst>
      <p:ext uri="{BB962C8B-B14F-4D97-AF65-F5344CB8AC3E}">
        <p14:creationId xmlns:p14="http://schemas.microsoft.com/office/powerpoint/2010/main" val="204233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“Sound of Heaven” church</a:t>
            </a: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34</a:t>
            </a:fld>
            <a:endParaRPr lang="en-US"/>
          </a:p>
        </p:txBody>
      </p:sp>
    </p:spTree>
    <p:extLst>
      <p:ext uri="{BB962C8B-B14F-4D97-AF65-F5344CB8AC3E}">
        <p14:creationId xmlns:p14="http://schemas.microsoft.com/office/powerpoint/2010/main" val="114875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r>
              <a:rPr lang="en-US" sz="1400" b="1" dirty="0">
                <a:latin typeface="Arial" panose="020B0604020202020204" pitchFamily="34" charset="0"/>
                <a:cs typeface="Arial" panose="020B0604020202020204" pitchFamily="34" charset="0"/>
              </a:rPr>
              <a:t>Heretics of various nationalities and ethnicities were not limited to just a particular timeframe. </a:t>
            </a:r>
          </a:p>
          <a:p>
            <a:pPr marL="800100" lvl="1" indent="-342900" algn="just">
              <a:buFont typeface="Wingdings" panose="05000000000000000000" pitchFamily="2" charset="2"/>
              <a:buChar char="Ø"/>
            </a:pPr>
            <a:r>
              <a:rPr lang="en-US" sz="1400" b="1" dirty="0">
                <a:latin typeface="Arial" panose="020B0604020202020204" pitchFamily="34" charset="0"/>
                <a:cs typeface="Arial" panose="020B0604020202020204" pitchFamily="34" charset="0"/>
              </a:rPr>
              <a:t>Many heresies and “ism’s” occurred after 1</a:t>
            </a:r>
            <a:r>
              <a:rPr lang="en-US" sz="1400" b="1" baseline="30000" dirty="0">
                <a:latin typeface="Arial" panose="020B0604020202020204" pitchFamily="34" charset="0"/>
                <a:cs typeface="Arial" panose="020B0604020202020204" pitchFamily="34" charset="0"/>
              </a:rPr>
              <a:t>st</a:t>
            </a:r>
            <a:r>
              <a:rPr lang="en-US" sz="1400" b="1" dirty="0">
                <a:latin typeface="Arial" panose="020B0604020202020204" pitchFamily="34" charset="0"/>
                <a:cs typeface="Arial" panose="020B0604020202020204" pitchFamily="34" charset="0"/>
              </a:rPr>
              <a:t> century</a:t>
            </a:r>
          </a:p>
          <a:p>
            <a:pPr marL="800100" lvl="1" indent="-342900" algn="just">
              <a:buFont typeface="Wingdings" panose="05000000000000000000" pitchFamily="2" charset="2"/>
              <a:buChar char="Ø"/>
            </a:pPr>
            <a:r>
              <a:rPr lang="en-US" sz="1400" b="1" dirty="0">
                <a:latin typeface="Arial" panose="020B0604020202020204" pitchFamily="34" charset="0"/>
                <a:cs typeface="Arial" panose="020B0604020202020204" pitchFamily="34" charset="0"/>
              </a:rPr>
              <a:t>Therefore, an illogical argument</a:t>
            </a:r>
          </a:p>
          <a:p>
            <a:pPr marL="800100" lvl="1" indent="-342900" algn="just">
              <a:buFont typeface="Wingdings" panose="05000000000000000000" pitchFamily="2" charset="2"/>
              <a:buChar char="Ø"/>
            </a:pPr>
            <a:r>
              <a:rPr lang="en-US" sz="1400" b="1" dirty="0">
                <a:latin typeface="Arial" panose="020B0604020202020204" pitchFamily="34" charset="0"/>
                <a:cs typeface="Arial" panose="020B0604020202020204" pitchFamily="34" charset="0"/>
              </a:rPr>
              <a:t>They included (century):</a:t>
            </a:r>
          </a:p>
          <a:p>
            <a:pPr lvl="0" algn="l"/>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Docetism:  Late 2</a:t>
            </a:r>
            <a:r>
              <a:rPr lang="en-US" sz="2000" b="1" baseline="30000" dirty="0">
                <a:solidFill>
                  <a:srgbClr val="C00000"/>
                </a:solidFill>
                <a:latin typeface="Arial" panose="020B0604020202020204" pitchFamily="34" charset="0"/>
                <a:cs typeface="Arial" panose="020B0604020202020204" pitchFamily="34" charset="0"/>
              </a:rPr>
              <a:t>nd</a:t>
            </a:r>
            <a:r>
              <a:rPr lang="en-US" sz="2000" b="1" dirty="0">
                <a:solidFill>
                  <a:srgbClr val="C00000"/>
                </a:solidFill>
                <a:latin typeface="Arial" panose="020B0604020202020204" pitchFamily="34" charset="0"/>
                <a:cs typeface="Arial" panose="020B0604020202020204" pitchFamily="34" charset="0"/>
              </a:rPr>
              <a:t> century doctrine that </a:t>
            </a:r>
            <a:r>
              <a:rPr lang="en-US" b="1" i="0" dirty="0">
                <a:solidFill>
                  <a:srgbClr val="202124"/>
                </a:solidFill>
                <a:effectLst/>
                <a:latin typeface="Arial" panose="020B0604020202020204" pitchFamily="34" charset="0"/>
                <a:cs typeface="Arial" panose="020B0604020202020204" pitchFamily="34" charset="0"/>
              </a:rPr>
              <a:t>Christ's body was not human, his human form was only an illusion, but either a phantasm or of real but celestial substance, and that therefore his sufferings were only apparent.</a:t>
            </a:r>
          </a:p>
          <a:p>
            <a:pPr lvl="0" algn="l"/>
            <a:r>
              <a:rPr lang="en-US" sz="2000" b="1" dirty="0">
                <a:solidFill>
                  <a:srgbClr val="C00000"/>
                </a:solidFill>
                <a:latin typeface="Arial" panose="020B0604020202020204" pitchFamily="34" charset="0"/>
                <a:cs typeface="Arial" panose="020B0604020202020204" pitchFamily="34" charset="0"/>
              </a:rPr>
              <a:t>    </a:t>
            </a:r>
          </a:p>
          <a:p>
            <a:pPr algn="l"/>
            <a:r>
              <a:rPr lang="en-US" sz="2000" b="1" dirty="0">
                <a:solidFill>
                  <a:srgbClr val="C00000"/>
                </a:solidFill>
                <a:latin typeface="Arial" panose="020B0604020202020204" pitchFamily="34" charset="0"/>
                <a:cs typeface="Arial" panose="020B0604020202020204" pitchFamily="34" charset="0"/>
              </a:rPr>
              <a:t>Montanism:  Late 2</a:t>
            </a:r>
            <a:r>
              <a:rPr lang="en-US" sz="2000" b="1" baseline="30000" dirty="0">
                <a:solidFill>
                  <a:srgbClr val="C00000"/>
                </a:solidFill>
                <a:latin typeface="Arial" panose="020B0604020202020204" pitchFamily="34" charset="0"/>
                <a:cs typeface="Arial" panose="020B0604020202020204" pitchFamily="34" charset="0"/>
              </a:rPr>
              <a:t>nd</a:t>
            </a:r>
            <a:r>
              <a:rPr lang="en-US" sz="2000" b="1" dirty="0">
                <a:solidFill>
                  <a:srgbClr val="C00000"/>
                </a:solidFill>
                <a:latin typeface="Arial" panose="020B0604020202020204" pitchFamily="34" charset="0"/>
                <a:cs typeface="Arial" panose="020B0604020202020204" pitchFamily="34" charset="0"/>
              </a:rPr>
              <a:t> century doctrine that </a:t>
            </a:r>
            <a:r>
              <a:rPr lang="en-US" sz="2000" b="1" i="0" dirty="0">
                <a:solidFill>
                  <a:srgbClr val="202124"/>
                </a:solidFill>
                <a:effectLst/>
                <a:latin typeface="Arial" panose="020B0604020202020204" pitchFamily="34" charset="0"/>
                <a:cs typeface="Arial" panose="020B0604020202020204" pitchFamily="34" charset="0"/>
              </a:rPr>
              <a:t>t</a:t>
            </a:r>
            <a:r>
              <a:rPr lang="en-US" b="1" i="0" dirty="0">
                <a:solidFill>
                  <a:srgbClr val="202124"/>
                </a:solidFill>
                <a:effectLst/>
                <a:latin typeface="Arial" panose="020B0604020202020204" pitchFamily="34" charset="0"/>
                <a:cs typeface="Arial" panose="020B0604020202020204" pitchFamily="34" charset="0"/>
              </a:rPr>
              <a:t>aught a legalistic moral rigorism. The time of fasting was lengthened, followers were forbidden to flee from martyrdom, marriage was discouraged, and second marriages were prohibited.  Opponents believed their prophets were possessed by evil spirits.</a:t>
            </a:r>
          </a:p>
          <a:p>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Adoptionism:  1</a:t>
            </a:r>
            <a:r>
              <a:rPr lang="en-US" sz="2000" b="1" baseline="30000" dirty="0">
                <a:solidFill>
                  <a:srgbClr val="C00000"/>
                </a:solidFill>
                <a:latin typeface="Arial" panose="020B0604020202020204" pitchFamily="34" charset="0"/>
                <a:cs typeface="Arial" panose="020B0604020202020204" pitchFamily="34" charset="0"/>
              </a:rPr>
              <a:t>st</a:t>
            </a:r>
            <a:r>
              <a:rPr lang="en-US" sz="2000" b="1" dirty="0">
                <a:solidFill>
                  <a:srgbClr val="C00000"/>
                </a:solidFill>
                <a:latin typeface="Arial" panose="020B0604020202020204" pitchFamily="34" charset="0"/>
                <a:cs typeface="Arial" panose="020B0604020202020204" pitchFamily="34" charset="0"/>
              </a:rPr>
              <a:t> century</a:t>
            </a:r>
            <a:r>
              <a:rPr lang="en-US" b="1" i="0" dirty="0">
                <a:solidFill>
                  <a:srgbClr val="202124"/>
                </a:solidFill>
                <a:effectLst/>
                <a:latin typeface="Arial" panose="020B0604020202020204" pitchFamily="34" charset="0"/>
                <a:cs typeface="Arial" panose="020B0604020202020204" pitchFamily="34" charset="0"/>
              </a:rPr>
              <a:t> doctrine that Christ did not have a real or natural body during his life on earth but only an apparent or phantom one. </a:t>
            </a:r>
            <a:r>
              <a:rPr lang="en-US" b="1" i="0" dirty="0">
                <a:solidFill>
                  <a:srgbClr val="202122"/>
                </a:solidFill>
                <a:effectLst/>
                <a:latin typeface="Arial" panose="020B0604020202020204" pitchFamily="34" charset="0"/>
                <a:cs typeface="Arial" panose="020B0604020202020204" pitchFamily="34" charset="0"/>
              </a:rPr>
              <a:t> Early non-trinitarian theology that says Jesus was adopted as the Son of God at his baptism, his resurrection, or his ascension.</a:t>
            </a:r>
          </a:p>
          <a:p>
            <a:pPr lvl="0" algn="l"/>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Gnosticism:  2</a:t>
            </a:r>
            <a:r>
              <a:rPr lang="en-US" sz="2000" b="1" baseline="30000" dirty="0">
                <a:solidFill>
                  <a:srgbClr val="C00000"/>
                </a:solidFill>
                <a:latin typeface="Arial" panose="020B0604020202020204" pitchFamily="34" charset="0"/>
                <a:cs typeface="Arial" panose="020B0604020202020204" pitchFamily="34" charset="0"/>
              </a:rPr>
              <a:t>nd </a:t>
            </a:r>
            <a:r>
              <a:rPr lang="en-US" b="1" i="0" dirty="0">
                <a:solidFill>
                  <a:srgbClr val="202124"/>
                </a:solidFill>
                <a:effectLst/>
                <a:latin typeface="Arial" panose="020B0604020202020204" pitchFamily="34" charset="0"/>
                <a:cs typeface="Arial" panose="020B0604020202020204" pitchFamily="34" charset="0"/>
              </a:rPr>
              <a:t>doctrine that Jesus to be merely a human</a:t>
            </a:r>
            <a:endParaRPr lang="en-US" sz="2000" b="1" dirty="0">
              <a:solidFill>
                <a:srgbClr val="C00000"/>
              </a:solidFill>
              <a:latin typeface="Arial" panose="020B0604020202020204" pitchFamily="34" charset="0"/>
              <a:cs typeface="Arial" panose="020B0604020202020204" pitchFamily="34" charset="0"/>
            </a:endParaRPr>
          </a:p>
          <a:p>
            <a:pPr lvl="0" algn="l"/>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Sabellianism:  3</a:t>
            </a:r>
            <a:r>
              <a:rPr lang="en-US" sz="2000" b="1" baseline="30000" dirty="0">
                <a:solidFill>
                  <a:srgbClr val="C00000"/>
                </a:solidFill>
                <a:latin typeface="Arial" panose="020B0604020202020204" pitchFamily="34" charset="0"/>
                <a:cs typeface="Arial" panose="020B0604020202020204" pitchFamily="34" charset="0"/>
              </a:rPr>
              <a:t>rd </a:t>
            </a:r>
            <a:r>
              <a:rPr lang="en-US" sz="2000" b="1" dirty="0">
                <a:solidFill>
                  <a:srgbClr val="C00000"/>
                </a:solidFill>
                <a:latin typeface="Arial" panose="020B0604020202020204" pitchFamily="34" charset="0"/>
                <a:cs typeface="Arial" panose="020B0604020202020204" pitchFamily="34" charset="0"/>
              </a:rPr>
              <a:t>century doctrine that Jesus was deity, but not part of a trinity.  God the Father suffered on the cross himself.  </a:t>
            </a:r>
          </a:p>
          <a:p>
            <a:pPr lvl="0" algn="l"/>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Arianism:  3</a:t>
            </a:r>
            <a:r>
              <a:rPr lang="en-US" sz="2000" b="1" baseline="30000" dirty="0">
                <a:solidFill>
                  <a:srgbClr val="C00000"/>
                </a:solidFill>
                <a:latin typeface="Arial" panose="020B0604020202020204" pitchFamily="34" charset="0"/>
                <a:cs typeface="Arial" panose="020B0604020202020204" pitchFamily="34" charset="0"/>
              </a:rPr>
              <a:t>rd </a:t>
            </a:r>
            <a:r>
              <a:rPr lang="en-US" sz="2000" b="1" dirty="0">
                <a:solidFill>
                  <a:srgbClr val="C00000"/>
                </a:solidFill>
                <a:latin typeface="Arial" panose="020B0604020202020204" pitchFamily="34" charset="0"/>
                <a:cs typeface="Arial" panose="020B0604020202020204" pitchFamily="34" charset="0"/>
              </a:rPr>
              <a:t>century doctrine which denies the divinity of Jesus.  Jesus was created by God and therefore not eternal with the Father.</a:t>
            </a:r>
          </a:p>
          <a:p>
            <a:pPr lvl="0" algn="l"/>
            <a:endParaRPr lang="en-US" sz="2000" b="1" dirty="0">
              <a:solidFill>
                <a:srgbClr val="C00000"/>
              </a:solidFill>
              <a:latin typeface="Arial" panose="020B0604020202020204" pitchFamily="34" charset="0"/>
              <a:cs typeface="Arial" panose="020B0604020202020204" pitchFamily="34" charset="0"/>
            </a:endParaRPr>
          </a:p>
          <a:p>
            <a:pPr lvl="0" algn="l"/>
            <a:r>
              <a:rPr lang="en-US" sz="2000" b="1" dirty="0">
                <a:solidFill>
                  <a:srgbClr val="C00000"/>
                </a:solidFill>
                <a:latin typeface="Arial" panose="020B0604020202020204" pitchFamily="34" charset="0"/>
                <a:cs typeface="Arial" panose="020B0604020202020204" pitchFamily="34" charset="0"/>
              </a:rPr>
              <a:t>Pelagianism:  5</a:t>
            </a:r>
            <a:r>
              <a:rPr lang="en-US" sz="2000" b="1" baseline="30000" dirty="0">
                <a:solidFill>
                  <a:srgbClr val="C00000"/>
                </a:solidFill>
                <a:latin typeface="Arial" panose="020B0604020202020204" pitchFamily="34" charset="0"/>
                <a:cs typeface="Arial" panose="020B0604020202020204" pitchFamily="34" charset="0"/>
              </a:rPr>
              <a:t>th</a:t>
            </a:r>
            <a:r>
              <a:rPr lang="en-US" sz="2000" b="1" dirty="0">
                <a:solidFill>
                  <a:srgbClr val="C00000"/>
                </a:solidFill>
                <a:latin typeface="Arial" panose="020B0604020202020204" pitchFamily="34" charset="0"/>
                <a:cs typeface="Arial" panose="020B0604020202020204" pitchFamily="34" charset="0"/>
              </a:rPr>
              <a:t> century doctrine </a:t>
            </a:r>
            <a:r>
              <a:rPr lang="en-US" b="1" i="0" dirty="0">
                <a:solidFill>
                  <a:srgbClr val="202124"/>
                </a:solidFill>
                <a:effectLst/>
                <a:latin typeface="Arial" panose="020B0604020202020204" pitchFamily="34" charset="0"/>
                <a:cs typeface="Arial" panose="020B0604020202020204" pitchFamily="34" charset="0"/>
              </a:rPr>
              <a:t>of Pelagius and his followers, denying of the doctrines of original sin and predestination, and the defense of innate human goodness and free will.</a:t>
            </a:r>
          </a:p>
          <a:p>
            <a:pPr lvl="0" algn="l"/>
            <a:endParaRPr lang="en-US" b="1" i="0" dirty="0">
              <a:solidFill>
                <a:srgbClr val="202124"/>
              </a:solidFill>
              <a:effectLst/>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b="1" dirty="0">
                <a:latin typeface="Arial" panose="020B0604020202020204" pitchFamily="34" charset="0"/>
                <a:cs typeface="Arial" panose="020B0604020202020204" pitchFamily="34" charset="0"/>
                <a:hlinkClick r:id="rId3"/>
              </a:rPr>
              <a:t>https://en.wikipedia.org/wiki/Nicolaism</a:t>
            </a:r>
            <a:endParaRPr lang="en-US"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hlinkClick r:id="rId4" tooltip="Irenaeus"/>
              </a:rPr>
              <a:t>Irenaeus</a:t>
            </a:r>
            <a:r>
              <a:rPr lang="en-US" sz="2000" b="1" dirty="0">
                <a:latin typeface="Arial" panose="020B0604020202020204" pitchFamily="34" charset="0"/>
                <a:cs typeface="Arial" panose="020B0604020202020204" pitchFamily="34" charset="0"/>
              </a:rPr>
              <a:t> in </a:t>
            </a:r>
            <a:r>
              <a:rPr lang="en-US" sz="2000" b="1" i="1" dirty="0">
                <a:latin typeface="Arial" panose="020B0604020202020204" pitchFamily="34" charset="0"/>
                <a:cs typeface="Arial" panose="020B0604020202020204" pitchFamily="34" charset="0"/>
              </a:rPr>
              <a:t>Against </a:t>
            </a:r>
            <a:r>
              <a:rPr lang="en-US" sz="2000" b="1" i="1" dirty="0" err="1">
                <a:latin typeface="Arial" panose="020B0604020202020204" pitchFamily="34" charset="0"/>
                <a:cs typeface="Arial" panose="020B0604020202020204" pitchFamily="34" charset="0"/>
              </a:rPr>
              <a:t>Herecies</a:t>
            </a:r>
            <a:r>
              <a:rPr lang="en-US" sz="2000" b="1" i="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III. xi. 1; I. xxvi. 3 holds that the </a:t>
            </a:r>
            <a:r>
              <a:rPr lang="en-US" sz="2000" b="1" dirty="0">
                <a:latin typeface="Arial" panose="020B0604020202020204" pitchFamily="34" charset="0"/>
                <a:cs typeface="Arial" panose="020B0604020202020204" pitchFamily="34" charset="0"/>
                <a:hlinkClick r:id="rId5" tooltip="Gospel of John"/>
              </a:rPr>
              <a:t>Gospel of John</a:t>
            </a:r>
            <a:r>
              <a:rPr lang="en-US" sz="2000" b="1" dirty="0">
                <a:latin typeface="Arial" panose="020B0604020202020204" pitchFamily="34" charset="0"/>
                <a:cs typeface="Arial" panose="020B0604020202020204" pitchFamily="34" charset="0"/>
              </a:rPr>
              <a:t> was written to counter the teachings of </a:t>
            </a:r>
            <a:r>
              <a:rPr lang="en-US" sz="2000" b="1" dirty="0">
                <a:latin typeface="Arial" panose="020B0604020202020204" pitchFamily="34" charset="0"/>
                <a:cs typeface="Arial" panose="020B0604020202020204" pitchFamily="34" charset="0"/>
                <a:hlinkClick r:id="rId6" tooltip="Cerinthus"/>
              </a:rPr>
              <a:t>Cerinthus</a:t>
            </a:r>
            <a:r>
              <a:rPr lang="en-US" sz="2000" b="1" dirty="0">
                <a:latin typeface="Arial" panose="020B0604020202020204" pitchFamily="34" charset="0"/>
                <a:cs typeface="Arial" panose="020B0604020202020204" pitchFamily="34" charset="0"/>
              </a:rPr>
              <a:t>, which he holds was influenced by the Nicolaitans. Later, </a:t>
            </a:r>
            <a:r>
              <a:rPr lang="en-US" sz="2000" b="1" dirty="0">
                <a:latin typeface="Arial" panose="020B0604020202020204" pitchFamily="34" charset="0"/>
                <a:cs typeface="Arial" panose="020B0604020202020204" pitchFamily="34" charset="0"/>
                <a:hlinkClick r:id="rId7" tooltip="Augustine of Hippo"/>
              </a:rPr>
              <a:t>Augustine of Hippo</a:t>
            </a:r>
            <a:r>
              <a:rPr lang="en-US" sz="2000" b="1" dirty="0">
                <a:latin typeface="Arial" panose="020B0604020202020204" pitchFamily="34" charset="0"/>
                <a:cs typeface="Arial" panose="020B0604020202020204" pitchFamily="34" charset="0"/>
              </a:rPr>
              <a:t> ascribed to them Cerinthian doctrines concerning the creation of the world (in his </a:t>
            </a:r>
            <a:r>
              <a:rPr lang="en-US" sz="2000" b="1" i="1" dirty="0">
                <a:latin typeface="Arial" panose="020B0604020202020204" pitchFamily="34" charset="0"/>
                <a:cs typeface="Arial" panose="020B0604020202020204" pitchFamily="34" charset="0"/>
              </a:rPr>
              <a:t>De </a:t>
            </a:r>
            <a:r>
              <a:rPr lang="en-US" sz="2000" b="1" i="1" dirty="0" err="1">
                <a:latin typeface="Arial" panose="020B0604020202020204" pitchFamily="34" charset="0"/>
                <a:cs typeface="Arial" panose="020B0604020202020204" pitchFamily="34" charset="0"/>
              </a:rPr>
              <a:t>haeresibus</a:t>
            </a:r>
            <a:r>
              <a:rPr lang="en-US" sz="2000" b="1" i="1" dirty="0">
                <a:latin typeface="Arial" panose="020B0604020202020204" pitchFamily="34" charset="0"/>
                <a:cs typeface="Arial" panose="020B0604020202020204" pitchFamily="34" charset="0"/>
              </a:rPr>
              <a:t> ad </a:t>
            </a:r>
            <a:r>
              <a:rPr lang="en-US" sz="2000" b="1" i="1" dirty="0" err="1">
                <a:latin typeface="Arial" panose="020B0604020202020204" pitchFamily="34" charset="0"/>
                <a:cs typeface="Arial" panose="020B0604020202020204" pitchFamily="34" charset="0"/>
              </a:rPr>
              <a:t>Quodvultdeum</a:t>
            </a:r>
            <a:r>
              <a:rPr lang="en-US" sz="2000" b="1" dirty="0">
                <a:latin typeface="Arial" panose="020B0604020202020204" pitchFamily="34" charset="0"/>
                <a:cs typeface="Arial" panose="020B0604020202020204" pitchFamily="34" charset="0"/>
              </a:rPr>
              <a:t>, v).</a:t>
            </a:r>
          </a:p>
          <a:p>
            <a:r>
              <a:rPr lang="en-US" sz="2000" b="1" dirty="0">
                <a:latin typeface="Arial" panose="020B0604020202020204" pitchFamily="34" charset="0"/>
                <a:cs typeface="Arial" panose="020B0604020202020204" pitchFamily="34" charset="0"/>
                <a:hlinkClick r:id="rId8" tooltip="Victorinus of Pettau"/>
              </a:rPr>
              <a:t>Victorinus of </a:t>
            </a:r>
            <a:r>
              <a:rPr lang="en-US" sz="2000" b="1" dirty="0" err="1">
                <a:latin typeface="Arial" panose="020B0604020202020204" pitchFamily="34" charset="0"/>
                <a:cs typeface="Arial" panose="020B0604020202020204" pitchFamily="34" charset="0"/>
                <a:hlinkClick r:id="rId8" tooltip="Victorinus of Pettau"/>
              </a:rPr>
              <a:t>Pettau</a:t>
            </a:r>
            <a:r>
              <a:rPr lang="en-US" sz="2000" b="1" dirty="0">
                <a:latin typeface="Arial" panose="020B0604020202020204" pitchFamily="34" charset="0"/>
                <a:cs typeface="Arial" panose="020B0604020202020204" pitchFamily="34" charset="0"/>
              </a:rPr>
              <a:t> held that the error of the Nicolaitans was that they ate things offered to idols.</a:t>
            </a:r>
            <a:r>
              <a:rPr lang="en-US" sz="2000" b="1" baseline="30000" dirty="0">
                <a:latin typeface="Arial" panose="020B0604020202020204" pitchFamily="34" charset="0"/>
                <a:cs typeface="Arial" panose="020B0604020202020204" pitchFamily="34" charset="0"/>
                <a:hlinkClick r:id="rId9"/>
              </a:rPr>
              <a:t>[6]</a:t>
            </a:r>
            <a:r>
              <a:rPr lang="en-U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hlinkClick r:id="rId10" tooltip="Bede"/>
              </a:rPr>
              <a:t>Bede</a:t>
            </a:r>
            <a:r>
              <a:rPr lang="en-US" sz="2000" b="1" dirty="0">
                <a:latin typeface="Arial" panose="020B0604020202020204" pitchFamily="34" charset="0"/>
                <a:cs typeface="Arial" panose="020B0604020202020204" pitchFamily="34" charset="0"/>
              </a:rPr>
              <a:t> states that Nicolas allowed other men to marry his wife.</a:t>
            </a:r>
            <a:r>
              <a:rPr lang="en-US" sz="2000" b="1" baseline="30000" dirty="0">
                <a:latin typeface="Arial" panose="020B0604020202020204" pitchFamily="34" charset="0"/>
                <a:cs typeface="Arial" panose="020B0604020202020204" pitchFamily="34" charset="0"/>
                <a:hlinkClick r:id="rId11"/>
              </a:rPr>
              <a:t>[7]</a:t>
            </a:r>
            <a:r>
              <a:rPr lang="en-U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hlinkClick r:id="rId12" tooltip="Thomas Aquinas"/>
              </a:rPr>
              <a:t>Thomas Aquinas</a:t>
            </a:r>
            <a:r>
              <a:rPr lang="en-US" sz="2000" b="1" dirty="0">
                <a:latin typeface="Arial" panose="020B0604020202020204" pitchFamily="34" charset="0"/>
                <a:cs typeface="Arial" panose="020B0604020202020204" pitchFamily="34" charset="0"/>
              </a:rPr>
              <a:t> believed that Nicolas supported either polygamy or the holding of wives in common.</a:t>
            </a:r>
            <a:r>
              <a:rPr lang="en-US" sz="2000" b="1" baseline="30000" dirty="0">
                <a:latin typeface="Arial" panose="020B0604020202020204" pitchFamily="34" charset="0"/>
                <a:cs typeface="Arial" panose="020B0604020202020204" pitchFamily="34" charset="0"/>
                <a:hlinkClick r:id="rId13"/>
              </a:rPr>
              <a:t>[8]</a:t>
            </a:r>
            <a:r>
              <a:rPr lang="en-US"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hlinkClick r:id="rId14" tooltip="Eusebius"/>
              </a:rPr>
              <a:t>Eusebius</a:t>
            </a:r>
            <a:r>
              <a:rPr lang="en-US" sz="2000" b="1" dirty="0">
                <a:latin typeface="Arial" panose="020B0604020202020204" pitchFamily="34" charset="0"/>
                <a:cs typeface="Arial" panose="020B0604020202020204" pitchFamily="34" charset="0"/>
              </a:rPr>
              <a:t> claimed that the sect was short-lived.</a:t>
            </a:r>
            <a:r>
              <a:rPr lang="en-US" sz="2000" b="1" baseline="30000" dirty="0">
                <a:latin typeface="Arial" panose="020B0604020202020204" pitchFamily="34" charset="0"/>
                <a:cs typeface="Arial" panose="020B0604020202020204" pitchFamily="34" charset="0"/>
                <a:hlinkClick r:id="rId15"/>
              </a:rPr>
              <a:t>[9]</a:t>
            </a:r>
            <a:endParaRPr lang="en-US" sz="2000" b="1" dirty="0">
              <a:latin typeface="Arial" panose="020B0604020202020204" pitchFamily="34" charset="0"/>
              <a:cs typeface="Arial" panose="020B0604020202020204" pitchFamily="34" charset="0"/>
            </a:endParaRPr>
          </a:p>
          <a:p>
            <a:pPr lvl="0" algn="l"/>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35</a:t>
            </a:fld>
            <a:endParaRPr lang="en-US"/>
          </a:p>
        </p:txBody>
      </p:sp>
    </p:spTree>
    <p:extLst>
      <p:ext uri="{BB962C8B-B14F-4D97-AF65-F5344CB8AC3E}">
        <p14:creationId xmlns:p14="http://schemas.microsoft.com/office/powerpoint/2010/main" val="1927740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Ezekiel being told to measure the temple doesn’t impact the translation of Ezekiel or the date it was written.  So why should measuring the temple in Revelation impact its translation and date written?</a:t>
            </a:r>
          </a:p>
          <a:p>
            <a:endParaRPr lang="en-US" b="1"/>
          </a:p>
          <a:p>
            <a:r>
              <a:rPr lang="en-US" b="1"/>
              <a:t>If </a:t>
            </a:r>
            <a:r>
              <a:rPr lang="en-US" b="1" dirty="0"/>
              <a:t>God wanted John to measure actual temple, He would have rescued John from the island of Patmos in the beginning.  </a:t>
            </a:r>
          </a:p>
          <a:p>
            <a:endParaRPr lang="en-US" b="1" dirty="0"/>
          </a:p>
          <a:p>
            <a:r>
              <a:rPr lang="en-US" b="1" dirty="0"/>
              <a:t>Did God allow John to be sent to Patmos and then tell John to do something that was impossible to do?</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37</a:t>
            </a:fld>
            <a:endParaRPr lang="en-US"/>
          </a:p>
        </p:txBody>
      </p:sp>
    </p:spTree>
    <p:extLst>
      <p:ext uri="{BB962C8B-B14F-4D97-AF65-F5344CB8AC3E}">
        <p14:creationId xmlns:p14="http://schemas.microsoft.com/office/powerpoint/2010/main" val="60482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“A day is as a thousand years, and a thousand years a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Phrase dictates date which dictates interpretation which dictates date</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Must be an early date</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Must mean Tribulation = Destruction of Jerusalem</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That must mean Revelation was written at an early date</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Early Date always means 68 AD</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b="1" dirty="0">
                <a:latin typeface="Arial" panose="020B0604020202020204" pitchFamily="34" charset="0"/>
                <a:cs typeface="Arial" panose="020B0604020202020204" pitchFamily="34" charset="0"/>
              </a:rPr>
              <a:t>Which means Tribulation = Destruction of Jerusalem </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dirty="0">
                <a:latin typeface="Arial" panose="020B0604020202020204" pitchFamily="34" charset="0"/>
                <a:cs typeface="Arial" panose="020B0604020202020204" pitchFamily="34" charset="0"/>
              </a:rPr>
              <a:t>Circular definition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dirty="0">
                <a:latin typeface="Arial" panose="020B0604020202020204" pitchFamily="34" charset="0"/>
                <a:cs typeface="Arial" panose="020B0604020202020204" pitchFamily="34" charset="0"/>
              </a:rPr>
              <a:t>Interesting how we never know God’s timeline until Revelation</a:t>
            </a: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41</a:t>
            </a:fld>
            <a:endParaRPr lang="en-US"/>
          </a:p>
        </p:txBody>
      </p:sp>
    </p:spTree>
    <p:extLst>
      <p:ext uri="{BB962C8B-B14F-4D97-AF65-F5344CB8AC3E}">
        <p14:creationId xmlns:p14="http://schemas.microsoft.com/office/powerpoint/2010/main" val="32103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imaginary opponent cannot show me a chapter and verse . . . Because he ignores the Forbidden Zone</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42</a:t>
            </a:fld>
            <a:endParaRPr lang="en-US"/>
          </a:p>
        </p:txBody>
      </p:sp>
    </p:spTree>
    <p:extLst>
      <p:ext uri="{BB962C8B-B14F-4D97-AF65-F5344CB8AC3E}">
        <p14:creationId xmlns:p14="http://schemas.microsoft.com/office/powerpoint/2010/main" val="328017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arguments are not a matter of “do you agree with them or not”.</a:t>
            </a:r>
          </a:p>
          <a:p>
            <a:endParaRPr lang="en-US" b="1" dirty="0"/>
          </a:p>
          <a:p>
            <a:r>
              <a:rPr lang="en-US" b="1" dirty="0"/>
              <a:t>It is a matter of “be aware that these are the arguments being used by either side”.  </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256481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“Sound of Heaven” church</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47</a:t>
            </a:fld>
            <a:endParaRPr lang="en-US"/>
          </a:p>
        </p:txBody>
      </p:sp>
    </p:spTree>
    <p:extLst>
      <p:ext uri="{BB962C8B-B14F-4D97-AF65-F5344CB8AC3E}">
        <p14:creationId xmlns:p14="http://schemas.microsoft.com/office/powerpoint/2010/main" val="346806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Rev 14:14-16</a:t>
            </a:r>
          </a:p>
          <a:p>
            <a:r>
              <a:rPr lang="en-US" b="1" dirty="0">
                <a:latin typeface="Arial" panose="020B0604020202020204" pitchFamily="34" charset="0"/>
                <a:cs typeface="Arial" panose="020B0604020202020204" pitchFamily="34" charset="0"/>
              </a:rPr>
              <a:t>(14) And I looked, and behold a white cloud, and upon the cloud one sat like unto the Son of man, having on his head a golden crown, and in his hand a sharp sickle.  (15) And another angel came out of the temple, crying with a loud voice to him that sat on the cloud, Thrust in thy sickle, and reap: for the time is come for thee to reap; for the harvest of the earth is ripe.  (16) And he that sat on the cloud thrust in his sickle on the earth; and the earth was reaped.</a:t>
            </a: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Acts 1:9-11</a:t>
            </a:r>
          </a:p>
          <a:p>
            <a:r>
              <a:rPr lang="en-US" b="1" i="0" dirty="0">
                <a:solidFill>
                  <a:srgbClr val="C00000"/>
                </a:solidFill>
                <a:effectLst/>
                <a:latin typeface="Arial" panose="020B0604020202020204" pitchFamily="34" charset="0"/>
                <a:cs typeface="Arial" panose="020B0604020202020204" pitchFamily="34" charset="0"/>
              </a:rPr>
              <a:t>(9) And after He had said these things, He was lifted up while they were looking on, and a cloud received Him out of their sight. </a:t>
            </a:r>
            <a:r>
              <a:rPr lang="en-US" b="1" i="0" u="none" strike="noStrike" dirty="0">
                <a:solidFill>
                  <a:srgbClr val="C00000"/>
                </a:solidFill>
                <a:effectLst/>
                <a:latin typeface="Arial" panose="020B0604020202020204" pitchFamily="34" charset="0"/>
                <a:cs typeface="Arial" panose="020B0604020202020204" pitchFamily="34" charset="0"/>
              </a:rPr>
              <a:t>(10) </a:t>
            </a:r>
            <a:r>
              <a:rPr lang="en-US" b="1" i="0" dirty="0">
                <a:solidFill>
                  <a:srgbClr val="C00000"/>
                </a:solidFill>
                <a:effectLst/>
                <a:latin typeface="Arial" panose="020B0604020202020204" pitchFamily="34" charset="0"/>
                <a:cs typeface="Arial" panose="020B0604020202020204" pitchFamily="34" charset="0"/>
              </a:rPr>
              <a:t>And as they were gazing intently into the sky while He was going, behold, two men in white clothing stood beside them. </a:t>
            </a:r>
            <a:r>
              <a:rPr lang="en-US" b="1" i="0" u="none" strike="noStrike" dirty="0">
                <a:solidFill>
                  <a:srgbClr val="C00000"/>
                </a:solidFill>
                <a:effectLst/>
                <a:latin typeface="Arial" panose="020B0604020202020204" pitchFamily="34" charset="0"/>
                <a:cs typeface="Arial" panose="020B0604020202020204" pitchFamily="34" charset="0"/>
              </a:rPr>
              <a:t>(11) </a:t>
            </a:r>
            <a:r>
              <a:rPr lang="en-US" b="1" i="0" dirty="0">
                <a:solidFill>
                  <a:srgbClr val="C00000"/>
                </a:solidFill>
                <a:effectLst/>
                <a:latin typeface="Arial" panose="020B0604020202020204" pitchFamily="34" charset="0"/>
                <a:cs typeface="Arial" panose="020B0604020202020204" pitchFamily="34" charset="0"/>
              </a:rPr>
              <a:t>They also said, “Men of Galilee, why do you stand looking into the sky? This Jesus, who has been taken up from you into heaven, will come in just the same way as you have watched Him go into heaven.”</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48</a:t>
            </a:fld>
            <a:endParaRPr lang="en-US"/>
          </a:p>
        </p:txBody>
      </p:sp>
    </p:spTree>
    <p:extLst>
      <p:ext uri="{BB962C8B-B14F-4D97-AF65-F5344CB8AC3E}">
        <p14:creationId xmlns:p14="http://schemas.microsoft.com/office/powerpoint/2010/main" val="1692045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53</a:t>
            </a:fld>
            <a:endParaRPr lang="en-US"/>
          </a:p>
        </p:txBody>
      </p:sp>
    </p:spTree>
    <p:extLst>
      <p:ext uri="{BB962C8B-B14F-4D97-AF65-F5344CB8AC3E}">
        <p14:creationId xmlns:p14="http://schemas.microsoft.com/office/powerpoint/2010/main" val="253969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This is how intellectually dishonest this food fight gets</a:t>
            </a:r>
          </a:p>
          <a:p>
            <a:pPr marL="182880" indent="-182880">
              <a:buFont typeface="Arial" panose="020B0604020202020204" pitchFamily="34" charset="0"/>
              <a:buChar char="•"/>
            </a:pPr>
            <a:r>
              <a:rPr lang="en-US" b="1" dirty="0"/>
              <a:t>Paul killed by Nero</a:t>
            </a:r>
          </a:p>
          <a:p>
            <a:pPr marL="182880" indent="-182880">
              <a:buFont typeface="Arial" panose="020B0604020202020204" pitchFamily="34" charset="0"/>
              <a:buChar char="•"/>
            </a:pPr>
            <a:r>
              <a:rPr lang="en-US" b="1" dirty="0"/>
              <a:t>Attempt was made to kill both Paul and John</a:t>
            </a:r>
          </a:p>
          <a:p>
            <a:pPr marL="365760" lvl="1" indent="-182880">
              <a:buFont typeface="Courier New" panose="02070309020205020404" pitchFamily="49" charset="0"/>
              <a:buChar char="o"/>
            </a:pPr>
            <a:r>
              <a:rPr lang="en-US" b="1" dirty="0"/>
              <a:t>But that doesn’t mean the same person can be accused of both executions</a:t>
            </a:r>
          </a:p>
          <a:p>
            <a:pPr marL="182880" indent="-182880">
              <a:buFont typeface="Arial" panose="020B0604020202020204" pitchFamily="34" charset="0"/>
              <a:buChar char="•"/>
            </a:pPr>
            <a:r>
              <a:rPr lang="en-US" b="1" dirty="0"/>
              <a:t>Therefore, Nero attempted to kill John, failed, and exiled John to an island</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“same death” – executed for the word of God and testimony of Jesus Christ</a:t>
            </a:r>
          </a:p>
          <a:p>
            <a:pPr marL="0" indent="0">
              <a:buFont typeface="Arial" panose="020B0604020202020204" pitchFamily="34" charset="0"/>
              <a:buNone/>
            </a:pPr>
            <a:endParaRPr lang="en-US" b="1" dirty="0"/>
          </a:p>
          <a:p>
            <a:pPr marL="274320" indent="-274320">
              <a:buFont typeface="Arial" panose="020B0604020202020204" pitchFamily="34" charset="0"/>
              <a:buAutoNum type="arabicPeriod"/>
            </a:pPr>
            <a:r>
              <a:rPr lang="en-US" b="1" dirty="0"/>
              <a:t>Nero is not mentioned</a:t>
            </a:r>
          </a:p>
          <a:p>
            <a:pPr marL="274320" indent="-274320">
              <a:buFont typeface="Arial" panose="020B0604020202020204" pitchFamily="34" charset="0"/>
              <a:buAutoNum type="arabicPeriod"/>
            </a:pPr>
            <a:r>
              <a:rPr lang="en-US" b="1" dirty="0"/>
              <a:t>Date is not mentioned</a:t>
            </a:r>
          </a:p>
          <a:p>
            <a:pPr marL="274320" indent="-274320">
              <a:buFont typeface="Arial" panose="020B0604020202020204" pitchFamily="34" charset="0"/>
              <a:buAutoNum type="arabicPeriod"/>
            </a:pPr>
            <a:r>
              <a:rPr lang="en-US" sz="2000" b="1" dirty="0">
                <a:latin typeface="Arial" panose="020B0604020202020204" pitchFamily="34" charset="0"/>
                <a:cs typeface="Arial" panose="020B0604020202020204" pitchFamily="34" charset="0"/>
              </a:rPr>
              <a:t>Does not say Paul &amp; John executed at same time</a:t>
            </a:r>
          </a:p>
          <a:p>
            <a:pPr marL="0" indent="0">
              <a:buFont typeface="Arial" panose="020B0604020202020204" pitchFamily="34" charset="0"/>
              <a:buNone/>
            </a:pPr>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54</a:t>
            </a:fld>
            <a:endParaRPr lang="en-US"/>
          </a:p>
        </p:txBody>
      </p:sp>
    </p:spTree>
    <p:extLst>
      <p:ext uri="{BB962C8B-B14F-4D97-AF65-F5344CB8AC3E}">
        <p14:creationId xmlns:p14="http://schemas.microsoft.com/office/powerpoint/2010/main" val="357075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Rebuttal won’t make sense until we get to Ch. 11.</a:t>
            </a:r>
          </a:p>
          <a:p>
            <a:endParaRPr lang="en-US" b="1" dirty="0"/>
          </a:p>
          <a:p>
            <a:r>
              <a:rPr lang="en-US" b="1" dirty="0"/>
              <a:t>Ch. 11 reveals more of what God is actually doing with the book of Revelation.</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55</a:t>
            </a:fld>
            <a:endParaRPr lang="en-US"/>
          </a:p>
        </p:txBody>
      </p:sp>
    </p:spTree>
    <p:extLst>
      <p:ext uri="{BB962C8B-B14F-4D97-AF65-F5344CB8AC3E}">
        <p14:creationId xmlns:p14="http://schemas.microsoft.com/office/powerpoint/2010/main" val="335793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anyone could actually prove a date, there would not still be 16+ options on the table.  </a:t>
            </a:r>
          </a:p>
          <a:p>
            <a:endParaRPr lang="en-US" b="1" dirty="0"/>
          </a:p>
          <a:p>
            <a:r>
              <a:rPr lang="en-US" b="1" dirty="0"/>
              <a:t>These arguments are not a matter of “do you agree with them or not”.</a:t>
            </a:r>
          </a:p>
          <a:p>
            <a:endParaRPr lang="en-US" b="1" dirty="0"/>
          </a:p>
          <a:p>
            <a:r>
              <a:rPr lang="en-US" b="1" dirty="0"/>
              <a:t>It is a matter of “be aware that these are the arguments being used by either side”.  </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59</a:t>
            </a:fld>
            <a:endParaRPr lang="en-US"/>
          </a:p>
        </p:txBody>
      </p:sp>
    </p:spTree>
    <p:extLst>
      <p:ext uri="{BB962C8B-B14F-4D97-AF65-F5344CB8AC3E}">
        <p14:creationId xmlns:p14="http://schemas.microsoft.com/office/powerpoint/2010/main" val="161956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2000" b="1" dirty="0">
                <a:latin typeface="Arial" panose="020B0604020202020204" pitchFamily="34" charset="0"/>
                <a:cs typeface="Arial" panose="020B0604020202020204" pitchFamily="34" charset="0"/>
              </a:rPr>
              <a:t>No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 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century historian mentions</a:t>
            </a:r>
          </a:p>
          <a:p>
            <a:pPr marL="457200" lvl="0" indent="-457200">
              <a:buFont typeface="Wingdings" panose="05000000000000000000" pitchFamily="2" charset="2"/>
              <a:buChar char="Ø"/>
            </a:pPr>
            <a:r>
              <a:rPr lang="en-US" sz="2000" b="1" dirty="0">
                <a:latin typeface="Arial" panose="020B0604020202020204" pitchFamily="34" charset="0"/>
                <a:cs typeface="Arial" panose="020B0604020202020204" pitchFamily="34" charset="0"/>
              </a:rPr>
              <a:t>No mention of salt mines, bound as prisoner, penal colony</a:t>
            </a:r>
          </a:p>
          <a:p>
            <a:endParaRPr lang="en-US" b="1" dirty="0"/>
          </a:p>
          <a:p>
            <a:pPr marL="342900" indent="-342900">
              <a:buFont typeface="Arial" panose="020B0604020202020204" pitchFamily="34" charset="0"/>
              <a:buChar char="•"/>
            </a:pPr>
            <a:r>
              <a:rPr lang="en-US" b="1" dirty="0"/>
              <a:t>Sometimes, Roman citizens were permitted to select their own exile destination *</a:t>
            </a:r>
          </a:p>
          <a:p>
            <a:pPr marL="0" indent="0">
              <a:buFont typeface="Arial" panose="020B0604020202020204" pitchFamily="34" charset="0"/>
              <a:buNone/>
            </a:pPr>
            <a:endParaRPr lang="en-US" b="1" dirty="0"/>
          </a:p>
          <a:p>
            <a:pPr marL="0" indent="0">
              <a:buFont typeface="Arial" panose="020B0604020202020204" pitchFamily="34" charset="0"/>
              <a:buNone/>
            </a:pPr>
            <a:r>
              <a:rPr lang="en-US" b="1" u="sng" dirty="0"/>
              <a:t>Tacitus</a:t>
            </a:r>
          </a:p>
          <a:p>
            <a:pPr marL="342900" indent="-342900">
              <a:buFont typeface="Arial" panose="020B0604020202020204" pitchFamily="34" charset="0"/>
              <a:buChar char="•"/>
            </a:pPr>
            <a:r>
              <a:rPr lang="en-US" b="1" i="0" dirty="0">
                <a:solidFill>
                  <a:srgbClr val="202122"/>
                </a:solidFill>
                <a:effectLst/>
                <a:latin typeface="Arial" panose="020B0604020202020204" pitchFamily="34" charset="0"/>
              </a:rPr>
              <a:t>Wrote “The Annals” and “The Histories”</a:t>
            </a:r>
          </a:p>
          <a:p>
            <a:pPr marL="342900" indent="-342900">
              <a:buFont typeface="Arial" panose="020B0604020202020204" pitchFamily="34" charset="0"/>
              <a:buChar char="•"/>
            </a:pPr>
            <a:r>
              <a:rPr lang="en-US" b="1" i="0" dirty="0" err="1">
                <a:solidFill>
                  <a:srgbClr val="202122"/>
                </a:solidFill>
                <a:effectLst/>
                <a:latin typeface="Arial" panose="020B0604020202020204" pitchFamily="34" charset="0"/>
              </a:rPr>
              <a:t>Editino</a:t>
            </a:r>
            <a:r>
              <a:rPr lang="en-US" b="1" i="0" dirty="0">
                <a:solidFill>
                  <a:srgbClr val="202122"/>
                </a:solidFill>
                <a:effectLst/>
                <a:latin typeface="Arial" panose="020B0604020202020204" pitchFamily="34" charset="0"/>
              </a:rPr>
              <a:t> of 30 books </a:t>
            </a:r>
          </a:p>
          <a:p>
            <a:pPr marL="342900" indent="-342900">
              <a:buFont typeface="Arial" panose="020B0604020202020204" pitchFamily="34" charset="0"/>
              <a:buChar char="•"/>
            </a:pPr>
            <a:r>
              <a:rPr lang="en-US" b="1" i="0" dirty="0">
                <a:solidFill>
                  <a:srgbClr val="202122"/>
                </a:solidFill>
                <a:effectLst/>
                <a:latin typeface="Arial" panose="020B0604020202020204" pitchFamily="34" charset="0"/>
              </a:rPr>
              <a:t>History of Roman Empire from the death of Augustus (14 AD) to the death of Domitian (96 AD).</a:t>
            </a:r>
          </a:p>
          <a:p>
            <a:endParaRPr lang="en-US" b="1" i="0" dirty="0">
              <a:solidFill>
                <a:srgbClr val="202122"/>
              </a:solidFill>
              <a:effectLst/>
              <a:latin typeface="Arial" panose="020B0604020202020204" pitchFamily="34" charset="0"/>
            </a:endParaRPr>
          </a:p>
          <a:p>
            <a:r>
              <a:rPr lang="en-US" b="1" i="0" dirty="0">
                <a:solidFill>
                  <a:srgbClr val="202122"/>
                </a:solidFill>
                <a:effectLst/>
                <a:latin typeface="Arial" panose="020B0604020202020204" pitchFamily="34" charset="0"/>
              </a:rPr>
              <a:t>The </a:t>
            </a:r>
            <a:r>
              <a:rPr lang="en-US" b="1" i="1" u="none" strike="noStrike" dirty="0">
                <a:solidFill>
                  <a:srgbClr val="3366CC"/>
                </a:solidFill>
                <a:effectLst/>
                <a:latin typeface="Arial" panose="020B0604020202020204" pitchFamily="34" charset="0"/>
                <a:hlinkClick r:id="rId3" tooltip="Annals (Tacitus)"/>
              </a:rPr>
              <a:t>Annals</a:t>
            </a:r>
            <a:r>
              <a:rPr lang="en-US" b="1" i="0" dirty="0">
                <a:solidFill>
                  <a:srgbClr val="202122"/>
                </a:solidFill>
                <a:effectLst/>
                <a:latin typeface="Arial" panose="020B0604020202020204" pitchFamily="34" charset="0"/>
              </a:rPr>
              <a:t> and the </a:t>
            </a:r>
            <a:r>
              <a:rPr lang="en-US" b="1" i="1" u="none" strike="noStrike" dirty="0">
                <a:solidFill>
                  <a:srgbClr val="3366CC"/>
                </a:solidFill>
                <a:effectLst/>
                <a:latin typeface="Arial" panose="020B0604020202020204" pitchFamily="34" charset="0"/>
                <a:hlinkClick r:id="rId4" tooltip="Histories (Tacitus)"/>
              </a:rPr>
              <a:t>Histories</a:t>
            </a:r>
            <a:r>
              <a:rPr lang="en-US" b="1" i="0" dirty="0">
                <a:solidFill>
                  <a:srgbClr val="202122"/>
                </a:solidFill>
                <a:effectLst/>
                <a:latin typeface="Arial" panose="020B0604020202020204" pitchFamily="34" charset="0"/>
              </a:rPr>
              <a:t>, published separately, were meant to form a single edition of thirty books.</a:t>
            </a:r>
            <a:r>
              <a:rPr lang="en-US" b="1" i="0" u="none" strike="noStrike" baseline="30000" dirty="0">
                <a:solidFill>
                  <a:srgbClr val="3366CC"/>
                </a:solidFill>
                <a:effectLst/>
                <a:latin typeface="Arial" panose="020B0604020202020204" pitchFamily="34" charset="0"/>
                <a:hlinkClick r:id="rId5"/>
              </a:rPr>
              <a:t>[36]</a:t>
            </a:r>
            <a:r>
              <a:rPr lang="en-US" b="1" i="0" dirty="0">
                <a:solidFill>
                  <a:srgbClr val="202122"/>
                </a:solidFill>
                <a:effectLst/>
                <a:latin typeface="Arial" panose="020B0604020202020204" pitchFamily="34" charset="0"/>
              </a:rPr>
              <a:t> Although Tacitus wrote the </a:t>
            </a:r>
            <a:r>
              <a:rPr lang="en-US" b="1" i="1" dirty="0">
                <a:solidFill>
                  <a:srgbClr val="202122"/>
                </a:solidFill>
                <a:effectLst/>
                <a:latin typeface="Arial" panose="020B0604020202020204" pitchFamily="34" charset="0"/>
              </a:rPr>
              <a:t>Histories</a:t>
            </a:r>
            <a:r>
              <a:rPr lang="en-US" b="1" i="0" dirty="0">
                <a:solidFill>
                  <a:srgbClr val="202122"/>
                </a:solidFill>
                <a:effectLst/>
                <a:latin typeface="Arial" panose="020B0604020202020204" pitchFamily="34" charset="0"/>
              </a:rPr>
              <a:t> before the </a:t>
            </a:r>
            <a:r>
              <a:rPr lang="en-US" b="1" i="1" dirty="0">
                <a:solidFill>
                  <a:srgbClr val="202122"/>
                </a:solidFill>
                <a:effectLst/>
                <a:latin typeface="Arial" panose="020B0604020202020204" pitchFamily="34" charset="0"/>
              </a:rPr>
              <a:t>Annals</a:t>
            </a:r>
            <a:r>
              <a:rPr lang="en-US" b="1" i="0" dirty="0">
                <a:solidFill>
                  <a:srgbClr val="202122"/>
                </a:solidFill>
                <a:effectLst/>
                <a:latin typeface="Arial" panose="020B0604020202020204" pitchFamily="34" charset="0"/>
              </a:rPr>
              <a:t>, the events in the </a:t>
            </a:r>
            <a:r>
              <a:rPr lang="en-US" b="1" i="1" dirty="0">
                <a:solidFill>
                  <a:srgbClr val="202122"/>
                </a:solidFill>
                <a:effectLst/>
                <a:latin typeface="Arial" panose="020B0604020202020204" pitchFamily="34" charset="0"/>
              </a:rPr>
              <a:t>Annals</a:t>
            </a:r>
            <a:r>
              <a:rPr lang="en-US" b="1" i="0" dirty="0">
                <a:solidFill>
                  <a:srgbClr val="202122"/>
                </a:solidFill>
                <a:effectLst/>
                <a:latin typeface="Arial" panose="020B0604020202020204" pitchFamily="34" charset="0"/>
              </a:rPr>
              <a:t> precede the </a:t>
            </a:r>
            <a:r>
              <a:rPr lang="en-US" b="1" i="1" dirty="0">
                <a:solidFill>
                  <a:srgbClr val="202122"/>
                </a:solidFill>
                <a:effectLst/>
                <a:latin typeface="Arial" panose="020B0604020202020204" pitchFamily="34" charset="0"/>
              </a:rPr>
              <a:t>Histories</a:t>
            </a:r>
            <a:r>
              <a:rPr lang="en-US" b="1" i="0" dirty="0">
                <a:solidFill>
                  <a:srgbClr val="202122"/>
                </a:solidFill>
                <a:effectLst/>
                <a:latin typeface="Arial" panose="020B0604020202020204" pitchFamily="34" charset="0"/>
              </a:rPr>
              <a:t>; together they form a continuous narrative from the death of </a:t>
            </a:r>
            <a:r>
              <a:rPr lang="en-US" b="1" i="0" u="none" strike="noStrike" dirty="0">
                <a:solidFill>
                  <a:srgbClr val="3366CC"/>
                </a:solidFill>
                <a:effectLst/>
                <a:latin typeface="Arial" panose="020B0604020202020204" pitchFamily="34" charset="0"/>
                <a:hlinkClick r:id="rId6" tooltip="Augustus"/>
              </a:rPr>
              <a:t>Augustus</a:t>
            </a:r>
            <a:r>
              <a:rPr lang="en-US" b="1" i="0" dirty="0">
                <a:solidFill>
                  <a:srgbClr val="202122"/>
                </a:solidFill>
                <a:effectLst/>
                <a:latin typeface="Arial" panose="020B0604020202020204" pitchFamily="34" charset="0"/>
              </a:rPr>
              <a:t> (14) to the death of </a:t>
            </a:r>
            <a:r>
              <a:rPr lang="en-US" b="1" i="0" u="none" strike="noStrike" dirty="0">
                <a:solidFill>
                  <a:srgbClr val="3366CC"/>
                </a:solidFill>
                <a:effectLst/>
                <a:latin typeface="Arial" panose="020B0604020202020204" pitchFamily="34" charset="0"/>
                <a:hlinkClick r:id="rId7" tooltip="Domitian"/>
              </a:rPr>
              <a:t>Domitian</a:t>
            </a:r>
            <a:r>
              <a:rPr lang="en-US" b="1" i="0" dirty="0">
                <a:solidFill>
                  <a:srgbClr val="202122"/>
                </a:solidFill>
                <a:effectLst/>
                <a:latin typeface="Arial" panose="020B0604020202020204" pitchFamily="34" charset="0"/>
              </a:rPr>
              <a:t> (96). Though most has been lost, what remains is an invaluable record of the era. The first half of the </a:t>
            </a:r>
            <a:r>
              <a:rPr lang="en-US" b="1" i="1" dirty="0">
                <a:solidFill>
                  <a:srgbClr val="202122"/>
                </a:solidFill>
                <a:effectLst/>
                <a:latin typeface="Arial" panose="020B0604020202020204" pitchFamily="34" charset="0"/>
              </a:rPr>
              <a:t>Annals</a:t>
            </a:r>
            <a:r>
              <a:rPr lang="en-US" b="1" i="0" dirty="0">
                <a:solidFill>
                  <a:srgbClr val="202122"/>
                </a:solidFill>
                <a:effectLst/>
                <a:latin typeface="Arial" panose="020B0604020202020204" pitchFamily="34" charset="0"/>
              </a:rPr>
              <a:t> survived in a single manuscript from </a:t>
            </a:r>
            <a:r>
              <a:rPr lang="en-US" b="1" i="0" u="none" strike="noStrike" dirty="0" err="1">
                <a:solidFill>
                  <a:srgbClr val="3366CC"/>
                </a:solidFill>
                <a:effectLst/>
                <a:latin typeface="Arial" panose="020B0604020202020204" pitchFamily="34" charset="0"/>
                <a:hlinkClick r:id="rId8" tooltip="Princely Abbey of Corvey"/>
              </a:rPr>
              <a:t>Corvey</a:t>
            </a:r>
            <a:r>
              <a:rPr lang="en-US" b="1" i="0" u="none" strike="noStrike" dirty="0">
                <a:solidFill>
                  <a:srgbClr val="3366CC"/>
                </a:solidFill>
                <a:effectLst/>
                <a:latin typeface="Arial" panose="020B0604020202020204" pitchFamily="34" charset="0"/>
                <a:hlinkClick r:id="rId8" tooltip="Princely Abbey of Corvey"/>
              </a:rPr>
              <a:t> Abbey</a:t>
            </a:r>
            <a:r>
              <a:rPr lang="en-US" b="1" i="0" dirty="0">
                <a:solidFill>
                  <a:srgbClr val="202122"/>
                </a:solidFill>
                <a:effectLst/>
                <a:latin typeface="Arial" panose="020B0604020202020204" pitchFamily="34" charset="0"/>
              </a:rPr>
              <a:t> in Germany, and the second half in a single manuscript from </a:t>
            </a:r>
            <a:r>
              <a:rPr lang="en-US" b="1" i="0" u="none" strike="noStrike" dirty="0">
                <a:solidFill>
                  <a:srgbClr val="3366CC"/>
                </a:solidFill>
                <a:effectLst/>
                <a:latin typeface="Arial" panose="020B0604020202020204" pitchFamily="34" charset="0"/>
                <a:hlinkClick r:id="rId9" tooltip="Monte Cassino"/>
              </a:rPr>
              <a:t>Monte Cassino</a:t>
            </a:r>
            <a:r>
              <a:rPr lang="en-US" b="1" i="0" dirty="0">
                <a:solidFill>
                  <a:srgbClr val="202122"/>
                </a:solidFill>
                <a:effectLst/>
                <a:latin typeface="Arial" panose="020B0604020202020204" pitchFamily="34" charset="0"/>
              </a:rPr>
              <a:t> in Italy; it is remarkable that they survived at all.</a:t>
            </a: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62</a:t>
            </a:fld>
            <a:endParaRPr lang="en-US"/>
          </a:p>
        </p:txBody>
      </p:sp>
    </p:spTree>
    <p:extLst>
      <p:ext uri="{BB962C8B-B14F-4D97-AF65-F5344CB8AC3E}">
        <p14:creationId xmlns:p14="http://schemas.microsoft.com/office/powerpoint/2010/main" val="148045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64</a:t>
            </a:fld>
            <a:endParaRPr lang="en-US"/>
          </a:p>
        </p:txBody>
      </p:sp>
    </p:spTree>
    <p:extLst>
      <p:ext uri="{BB962C8B-B14F-4D97-AF65-F5344CB8AC3E}">
        <p14:creationId xmlns:p14="http://schemas.microsoft.com/office/powerpoint/2010/main" val="385610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Christians who saw John were Irenaeus’ contemporaries</a:t>
            </a:r>
          </a:p>
          <a:p>
            <a:endParaRPr lang="en-US" b="1" dirty="0"/>
          </a:p>
          <a:p>
            <a:r>
              <a:rPr lang="en-US" b="1" dirty="0"/>
              <a:t>John died approx. 20 years before Irenaeus’ birth</a:t>
            </a:r>
          </a:p>
          <a:p>
            <a:endParaRPr lang="en-US" b="1" dirty="0"/>
          </a:p>
          <a:p>
            <a:r>
              <a:rPr lang="en-US" b="1" dirty="0"/>
              <a:t>Whose historical account are we going to believe?</a:t>
            </a:r>
          </a:p>
          <a:p>
            <a:pPr marL="342900" indent="-342900">
              <a:buFont typeface="Arial" panose="020B0604020202020204" pitchFamily="34" charset="0"/>
              <a:buChar char="•"/>
            </a:pPr>
            <a:r>
              <a:rPr lang="en-US" b="1" dirty="0"/>
              <a:t>Irenaeus and Eusebius?</a:t>
            </a:r>
          </a:p>
          <a:p>
            <a:pPr marL="342900" indent="-342900">
              <a:buFont typeface="Arial" panose="020B0604020202020204" pitchFamily="34" charset="0"/>
              <a:buChar char="•"/>
            </a:pPr>
            <a:r>
              <a:rPr lang="en-US" b="1" dirty="0"/>
              <a:t>Or, a modern-day Monday morning arm-chair QB from 2024?</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65</a:t>
            </a:fld>
            <a:endParaRPr lang="en-US"/>
          </a:p>
        </p:txBody>
      </p:sp>
    </p:spTree>
    <p:extLst>
      <p:ext uri="{BB962C8B-B14F-4D97-AF65-F5344CB8AC3E}">
        <p14:creationId xmlns:p14="http://schemas.microsoft.com/office/powerpoint/2010/main" val="281211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Obsession with Nero borderlines being irrational</a:t>
            </a:r>
          </a:p>
          <a:p>
            <a:endParaRPr lang="en-US" b="1" dirty="0"/>
          </a:p>
          <a:p>
            <a:r>
              <a:rPr lang="en-US" b="1" dirty="0"/>
              <a:t>68 </a:t>
            </a:r>
            <a:r>
              <a:rPr lang="en-US" b="1" dirty="0" err="1"/>
              <a:t>AD’ers</a:t>
            </a:r>
            <a:r>
              <a:rPr lang="en-US" b="1" dirty="0"/>
              <a:t> violate historical timeline of the establishment of the N.T. church</a:t>
            </a:r>
          </a:p>
          <a:p>
            <a:pPr marL="342900" indent="-342900">
              <a:buFont typeface="Arial" panose="020B0604020202020204" pitchFamily="34" charset="0"/>
              <a:buChar char="•"/>
            </a:pPr>
            <a:r>
              <a:rPr lang="en-US" b="1" dirty="0"/>
              <a:t>Preview of coming attractions in chapter 17</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70</a:t>
            </a:fld>
            <a:endParaRPr lang="en-US"/>
          </a:p>
        </p:txBody>
      </p:sp>
    </p:spTree>
    <p:extLst>
      <p:ext uri="{BB962C8B-B14F-4D97-AF65-F5344CB8AC3E}">
        <p14:creationId xmlns:p14="http://schemas.microsoft.com/office/powerpoint/2010/main" val="279549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t>Agenda =&gt; Dates,  Dates =&gt; Agendas are so tightly coupled that each agenda becomes a circular definition.</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“Tough Love” is what is required to steer the church in the right direction on this topic.</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I had to pull myself out; no one else in the church was able to because of their belief structure</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If anyone could prove their date correct, then why are there multiple claims in the church today?</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68 </a:t>
            </a:r>
            <a:r>
              <a:rPr lang="en-US" b="1" dirty="0" err="1"/>
              <a:t>AD’ers</a:t>
            </a:r>
            <a:r>
              <a:rPr lang="en-US" b="1" dirty="0"/>
              <a:t> and 95 </a:t>
            </a:r>
            <a:r>
              <a:rPr lang="en-US" b="1" dirty="0" err="1"/>
              <a:t>AD’ers</a:t>
            </a:r>
            <a:r>
              <a:rPr lang="en-US" b="1" dirty="0"/>
              <a:t> are so skewed by their agenda, that they cannot see the truth.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572667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Historians believe 1 Peter written either just before or just after Peter arrived in Rome in 64.</a:t>
            </a:r>
          </a:p>
          <a:p>
            <a:endParaRPr lang="en-US" b="1" dirty="0"/>
          </a:p>
          <a:p>
            <a:r>
              <a:rPr lang="en-US" b="1" dirty="0"/>
              <a:t>2 Peter written after 1 Peter 64-68.</a:t>
            </a:r>
          </a:p>
          <a:p>
            <a:endParaRPr lang="en-US" b="1" dirty="0"/>
          </a:p>
          <a:p>
            <a:r>
              <a:rPr lang="en-US" b="1" dirty="0"/>
              <a:t>Peter’s death date is unknown, but historians believe that Peter is dead by the end of 67.</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71</a:t>
            </a:fld>
            <a:endParaRPr lang="en-US"/>
          </a:p>
        </p:txBody>
      </p:sp>
    </p:spTree>
    <p:extLst>
      <p:ext uri="{BB962C8B-B14F-4D97-AF65-F5344CB8AC3E}">
        <p14:creationId xmlns:p14="http://schemas.microsoft.com/office/powerpoint/2010/main" val="177729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I will execute each side of the argument as a real debate, so no one get offended.</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 . . so you will get both sides of the argument.</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405435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Who are you going to believe?</a:t>
            </a:r>
          </a:p>
          <a:p>
            <a:pPr marL="0" indent="0">
              <a:buFontTx/>
              <a:buNone/>
            </a:pPr>
            <a:endParaRPr lang="en-US" b="1" dirty="0"/>
          </a:p>
          <a:p>
            <a:pPr marL="342900" indent="-342900">
              <a:buFont typeface="Arial" panose="020B0604020202020204" pitchFamily="34" charset="0"/>
              <a:buChar char="•"/>
            </a:pPr>
            <a:r>
              <a:rPr lang="en-US" b="1" dirty="0"/>
              <a:t>Irenaeus, who was a contemporary of the eye-witnesses who saw John in Asia after leaving Patmos.</a:t>
            </a:r>
          </a:p>
          <a:p>
            <a:pPr marL="342900" indent="-342900">
              <a:buFont typeface="Arial" panose="020B0604020202020204" pitchFamily="34" charset="0"/>
              <a:buChar char="•"/>
            </a:pPr>
            <a:r>
              <a:rPr lang="en-US" b="1" dirty="0"/>
              <a:t>Or, modern-day Monday-morning arm-chair quarterbacks?  </a:t>
            </a:r>
          </a:p>
          <a:p>
            <a:pPr marL="0" indent="0">
              <a:buFontTx/>
              <a:buNone/>
            </a:pPr>
            <a:endParaRPr lang="en-US" b="1" dirty="0"/>
          </a:p>
          <a:p>
            <a:pPr marL="342900" indent="-342900">
              <a:buFont typeface="Arial" panose="020B0604020202020204" pitchFamily="34" charset="0"/>
              <a:buChar char="•"/>
            </a:pPr>
            <a:r>
              <a:rPr lang="en-US" b="1" dirty="0"/>
              <a:t>Don’t put words into the mouths of early church leaders</a:t>
            </a:r>
          </a:p>
          <a:p>
            <a:pPr marL="342900" indent="-342900">
              <a:buFont typeface="Arial" panose="020B0604020202020204" pitchFamily="34" charset="0"/>
              <a:buChar char="•"/>
            </a:pPr>
            <a:r>
              <a:rPr lang="en-US" b="1" dirty="0"/>
              <a:t>Let their statements stand on their own without bias</a:t>
            </a:r>
          </a:p>
          <a:p>
            <a:endParaRPr lang="en-US" b="1" dirty="0"/>
          </a:p>
          <a:p>
            <a:r>
              <a:rPr lang="en-US" b="1" dirty="0"/>
              <a:t>How do I know the details of these arguments?</a:t>
            </a:r>
          </a:p>
          <a:p>
            <a:pPr marL="342900" indent="-342900">
              <a:buFont typeface="Arial" panose="020B0604020202020204" pitchFamily="34" charset="0"/>
              <a:buChar char="•"/>
            </a:pPr>
            <a:r>
              <a:rPr lang="en-US" b="1" dirty="0"/>
              <a:t>Because I used to be a biased date-pusher myself.  </a:t>
            </a:r>
          </a:p>
          <a:p>
            <a:pPr marL="342900" indent="-342900">
              <a:buFont typeface="Arial" panose="020B0604020202020204" pitchFamily="34" charset="0"/>
              <a:buChar char="•"/>
            </a:pPr>
            <a:r>
              <a:rPr lang="en-US" b="1" dirty="0"/>
              <a:t>Self-</a:t>
            </a:r>
            <a:r>
              <a:rPr lang="en-US" b="1" dirty="0" err="1"/>
              <a:t>rehab’ed</a:t>
            </a:r>
            <a:endParaRPr lang="en-US" b="1" dirty="0"/>
          </a:p>
          <a:p>
            <a:pPr marL="0" indent="0">
              <a:buFont typeface="Arial" panose="020B0604020202020204" pitchFamily="34" charset="0"/>
              <a:buNone/>
            </a:pPr>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105278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Domitian raised a persecution, and banished John to Patmos</a:t>
            </a:r>
          </a:p>
          <a:p>
            <a:endParaRPr lang="en-US" b="1" dirty="0"/>
          </a:p>
          <a:p>
            <a:r>
              <a:rPr lang="en-US" b="1" dirty="0"/>
              <a:t>Therefore, 95 AD.</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21667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001320"/>
                </a:solidFill>
                <a:latin typeface="Arial" panose="020B0604020202020204" pitchFamily="34" charset="0"/>
                <a:cs typeface="Arial" panose="020B0604020202020204" pitchFamily="34" charset="0"/>
              </a:rPr>
              <a:t>Ambiguous at best.  Stating an interpretation would merely be speculation.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solidFill>
                <a:srgbClr val="00132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001320"/>
                </a:solidFill>
                <a:latin typeface="Arial" panose="020B0604020202020204" pitchFamily="34" charset="0"/>
                <a:cs typeface="Arial" panose="020B0604020202020204" pitchFamily="34" charset="0"/>
              </a:rPr>
              <a:t>14</a:t>
            </a:r>
            <a:r>
              <a:rPr lang="en-US" sz="2000" b="1" baseline="30000" dirty="0">
                <a:solidFill>
                  <a:srgbClr val="001320"/>
                </a:solidFill>
                <a:latin typeface="Arial" panose="020B0604020202020204" pitchFamily="34" charset="0"/>
                <a:cs typeface="Arial" panose="020B0604020202020204" pitchFamily="34" charset="0"/>
              </a:rPr>
              <a:t>th</a:t>
            </a:r>
            <a:r>
              <a:rPr lang="en-US" sz="2000" b="1" dirty="0">
                <a:solidFill>
                  <a:srgbClr val="001320"/>
                </a:solidFill>
                <a:latin typeface="Arial" panose="020B0604020202020204" pitchFamily="34" charset="0"/>
                <a:cs typeface="Arial" panose="020B0604020202020204" pitchFamily="34" charset="0"/>
              </a:rPr>
              <a:t> year after what?</a:t>
            </a:r>
          </a:p>
          <a:p>
            <a:pPr marL="171450" indent="-171450" algn="just">
              <a:buFont typeface="Arial" panose="020B0604020202020204" pitchFamily="34" charset="0"/>
              <a:buChar char="•"/>
            </a:pPr>
            <a:endParaRPr lang="en-US" sz="2000" b="1" i="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001320"/>
                </a:solidFill>
                <a:latin typeface="Arial" panose="020B0604020202020204" pitchFamily="34" charset="0"/>
                <a:cs typeface="Arial" panose="020B0604020202020204" pitchFamily="34" charset="0"/>
              </a:rPr>
              <a:t>Nothing in text remotely suggests 95 AD as date Revelation was written</a:t>
            </a:r>
          </a:p>
          <a:p>
            <a:pPr marL="0" indent="0" algn="just">
              <a:buFont typeface="Arial" panose="020B0604020202020204" pitchFamily="34" charset="0"/>
              <a:buNone/>
            </a:pPr>
            <a:endParaRPr lang="en-US" sz="2000" b="1" i="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2000" b="1" i="0" dirty="0">
                <a:latin typeface="Arial" panose="020B0604020202020204" pitchFamily="34" charset="0"/>
                <a:cs typeface="Arial" panose="020B0604020202020204" pitchFamily="34" charset="0"/>
              </a:rPr>
              <a:t>Topic of comparison between Nero and Domitian is the raising of each’s respective wave of persecution</a:t>
            </a:r>
          </a:p>
          <a:p>
            <a:pPr marL="171450" indent="-171450" algn="just">
              <a:buFont typeface="Arial" panose="020B0604020202020204" pitchFamily="34" charset="0"/>
              <a:buChar char="•"/>
            </a:pPr>
            <a:r>
              <a:rPr lang="en-US" sz="2000" b="1" i="0" dirty="0">
                <a:latin typeface="Arial" panose="020B0604020202020204" pitchFamily="34" charset="0"/>
                <a:cs typeface="Arial" panose="020B0604020202020204" pitchFamily="34" charset="0"/>
              </a:rPr>
              <a:t>Nero – 1</a:t>
            </a:r>
            <a:r>
              <a:rPr lang="en-US" sz="2000" b="1" i="0" baseline="30000" dirty="0">
                <a:latin typeface="Arial" panose="020B0604020202020204" pitchFamily="34" charset="0"/>
                <a:cs typeface="Arial" panose="020B0604020202020204" pitchFamily="34" charset="0"/>
              </a:rPr>
              <a:t>st</a:t>
            </a:r>
            <a:r>
              <a:rPr lang="en-US" sz="2000" b="1" i="0" dirty="0">
                <a:latin typeface="Arial" panose="020B0604020202020204" pitchFamily="34" charset="0"/>
                <a:cs typeface="Arial" panose="020B0604020202020204" pitchFamily="34" charset="0"/>
              </a:rPr>
              <a:t> wave</a:t>
            </a:r>
          </a:p>
          <a:p>
            <a:pPr marL="171450" indent="-171450" algn="just">
              <a:buFont typeface="Arial" panose="020B0604020202020204" pitchFamily="34" charset="0"/>
              <a:buChar char="•"/>
            </a:pPr>
            <a:r>
              <a:rPr lang="en-US" sz="2000" b="1" i="0" dirty="0">
                <a:latin typeface="Arial" panose="020B0604020202020204" pitchFamily="34" charset="0"/>
                <a:cs typeface="Arial" panose="020B0604020202020204" pitchFamily="34" charset="0"/>
              </a:rPr>
              <a:t>Domitian – 2</a:t>
            </a:r>
            <a:r>
              <a:rPr lang="en-US" sz="2000" b="1" i="0" baseline="30000" dirty="0">
                <a:latin typeface="Arial" panose="020B0604020202020204" pitchFamily="34" charset="0"/>
                <a:cs typeface="Arial" panose="020B0604020202020204" pitchFamily="34" charset="0"/>
              </a:rPr>
              <a:t>nd</a:t>
            </a:r>
            <a:r>
              <a:rPr lang="en-US" sz="2000" b="1" i="0" dirty="0">
                <a:latin typeface="Arial" panose="020B0604020202020204" pitchFamily="34" charset="0"/>
                <a:cs typeface="Arial" panose="020B0604020202020204" pitchFamily="34" charset="0"/>
              </a:rPr>
              <a:t> wave</a:t>
            </a:r>
          </a:p>
          <a:p>
            <a:pPr marL="0" indent="0" algn="just">
              <a:buFont typeface="Arial" panose="020B0604020202020204" pitchFamily="34" charset="0"/>
              <a:buNone/>
            </a:pPr>
            <a:endParaRPr lang="en-US" sz="2000" b="1" i="1"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2000" b="1" dirty="0">
                <a:latin typeface="Arial" panose="020B0604020202020204" pitchFamily="34" charset="0"/>
                <a:cs typeface="Arial" panose="020B0604020202020204" pitchFamily="34" charset="0"/>
              </a:rPr>
              <a:t>Jerome (347-420 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Nero’s started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wave of persecution of Saints</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Domitian started 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wave of persecution of Saints</a:t>
            </a:r>
          </a:p>
          <a:p>
            <a:endParaRPr lang="en-US" b="1" dirty="0">
              <a:solidFill>
                <a:srgbClr val="00132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415841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not suggest a date</a:t>
            </a:r>
          </a:p>
          <a:p>
            <a:endParaRPr lang="en-US" b="1" dirty="0"/>
          </a:p>
          <a:p>
            <a:r>
              <a:rPr lang="en-US" b="1" dirty="0"/>
              <a:t>Suggests a range of 69 AD – 96 AD</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257898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Was Laodicea wealthy?</a:t>
            </a:r>
          </a:p>
          <a:p>
            <a:endParaRPr lang="en-US" b="1" dirty="0"/>
          </a:p>
          <a:p>
            <a:r>
              <a:rPr lang="en-US" b="1" dirty="0"/>
              <a:t>Revelation 3:17</a:t>
            </a:r>
          </a:p>
          <a:p>
            <a:r>
              <a:rPr lang="en-US" b="1" dirty="0"/>
              <a:t>[17]  Because you sayest, I am rich, and increased with goods, and have need of nothing; and know not that you art wretched, and miserable, and poor, and blind, and naked:</a:t>
            </a:r>
          </a:p>
          <a:p>
            <a:endParaRPr lang="en-US" b="1" dirty="0"/>
          </a:p>
          <a:p>
            <a:r>
              <a:rPr lang="en-US" b="1" dirty="0"/>
              <a:t>Very rich trade port</a:t>
            </a:r>
          </a:p>
          <a:p>
            <a:r>
              <a:rPr lang="en-US" b="1" dirty="0"/>
              <a:t>Medical facilities – eye salve</a:t>
            </a:r>
          </a:p>
          <a:p>
            <a:r>
              <a:rPr lang="en-US" b="1" dirty="0"/>
              <a:t>Extensive textile industry</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195976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ww.soh.church/when-was-revelation-writt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icaltraining.org/search/node/Monarchian%2BPrologue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1</a:t>
            </a:fld>
            <a:endParaRPr lang="en-US"/>
          </a:p>
        </p:txBody>
      </p:sp>
    </p:spTree>
    <p:extLst>
      <p:ext uri="{BB962C8B-B14F-4D97-AF65-F5344CB8AC3E}">
        <p14:creationId xmlns:p14="http://schemas.microsoft.com/office/powerpoint/2010/main" val="3847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#1</a:t>
            </a:r>
          </a:p>
        </p:txBody>
      </p:sp>
      <p:sp>
        <p:nvSpPr>
          <p:cNvPr id="4" name="TextBox 3">
            <a:extLst>
              <a:ext uri="{FF2B5EF4-FFF2-40B4-BE49-F238E27FC236}">
                <a16:creationId xmlns:a16="http://schemas.microsoft.com/office/drawing/2014/main" id="{D544BCCF-CEF3-6805-DBA4-F0B6CC38C77F}"/>
              </a:ext>
            </a:extLst>
          </p:cNvPr>
          <p:cNvSpPr txBox="1"/>
          <p:nvPr/>
        </p:nvSpPr>
        <p:spPr>
          <a:xfrm>
            <a:off x="23666" y="1087783"/>
            <a:ext cx="12130690" cy="5509200"/>
          </a:xfrm>
          <a:prstGeom prst="rect">
            <a:avLst/>
          </a:prstGeom>
          <a:noFill/>
        </p:spPr>
        <p:txBody>
          <a:bodyPr wrap="square" rtlCol="0">
            <a:spAutoFit/>
          </a:bodyPr>
          <a:lstStyle/>
          <a:p>
            <a:pPr marL="274320" marR="0" lvl="0" indent="-274320" algn="just">
              <a:spcBef>
                <a:spcPts val="0"/>
              </a:spcBef>
              <a:spcAft>
                <a:spcPts val="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(~120 - ~200)</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“Against Heresies”, Book V, Chapter 30, vs 3</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Apostle John seen at end of Domitian’s reign</a:t>
            </a:r>
          </a:p>
          <a:p>
            <a:endParaRPr lang="en-US" sz="2600" b="1" dirty="0">
              <a:solidFill>
                <a:srgbClr val="C00000"/>
              </a:solidFill>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latin typeface="Arial" panose="020B0604020202020204" pitchFamily="34" charset="0"/>
                <a:cs typeface="Arial" panose="020B0604020202020204" pitchFamily="34" charset="0"/>
              </a:rPr>
              <a:t>Eusebius: </a:t>
            </a:r>
            <a:r>
              <a:rPr lang="en-US" sz="2400" b="1" dirty="0">
                <a:latin typeface="Arial" panose="020B0604020202020204" pitchFamily="34" charset="0"/>
                <a:cs typeface="Arial" panose="020B0604020202020204" pitchFamily="34" charset="0"/>
              </a:rPr>
              <a:t>(260–339 AD) </a:t>
            </a:r>
          </a:p>
          <a:p>
            <a:pPr marL="731520" lvl="1" indent="-457200">
              <a:buFont typeface="Courier New" panose="02070309020205020404" pitchFamily="49" charset="0"/>
              <a:buChar char="o"/>
            </a:pPr>
            <a:r>
              <a:rPr lang="en-US" sz="2600" b="1" dirty="0">
                <a:solidFill>
                  <a:srgbClr val="C00000"/>
                </a:solidFill>
                <a:latin typeface="Arial" panose="020B0604020202020204" pitchFamily="34" charset="0"/>
                <a:cs typeface="Arial" panose="020B0604020202020204" pitchFamily="34" charset="0"/>
              </a:rPr>
              <a:t>“Concerning John the Apostle and the Revelation on Patmos” </a:t>
            </a:r>
            <a:r>
              <a:rPr lang="en-US" sz="2000" b="1" dirty="0">
                <a:solidFill>
                  <a:srgbClr val="C00000"/>
                </a:solidFill>
                <a:latin typeface="Arial" panose="020B0604020202020204" pitchFamily="34" charset="0"/>
                <a:cs typeface="Arial" panose="020B0604020202020204" pitchFamily="34" charset="0"/>
              </a:rPr>
              <a:t>Book 3:23</a:t>
            </a:r>
            <a:endParaRPr lang="en-US" sz="2600" b="1" dirty="0">
              <a:solidFill>
                <a:srgbClr val="C00000"/>
              </a:solidFill>
              <a:latin typeface="Arial" panose="020B0604020202020204" pitchFamily="34" charset="0"/>
              <a:cs typeface="Arial" panose="020B0604020202020204" pitchFamily="34" charset="0"/>
            </a:endParaRPr>
          </a:p>
          <a:p>
            <a:pPr marL="73152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Left Patmos on death of Domitian, more ministry</a:t>
            </a:r>
          </a:p>
          <a:p>
            <a:pPr marL="73152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“All clergy in Asia came in contact with John.”</a:t>
            </a:r>
          </a:p>
          <a:p>
            <a:pPr marL="73152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Completely consistent with Revelation 10</a:t>
            </a:r>
          </a:p>
          <a:p>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He</a:t>
            </a:r>
            <a:r>
              <a:rPr lang="en-US" sz="2800" b="1" dirty="0">
                <a:latin typeface="Arial" panose="020B0604020202020204" pitchFamily="34" charset="0"/>
                <a:cs typeface="Arial" panose="020B0604020202020204" pitchFamily="34" charset="0"/>
              </a:rPr>
              <a:t>” is consistent with early historians ; “</a:t>
            </a:r>
            <a:r>
              <a:rPr lang="en-US" sz="2800" b="1" dirty="0">
                <a:solidFill>
                  <a:srgbClr val="C00000"/>
                </a:solidFill>
                <a:latin typeface="Arial" panose="020B0604020202020204" pitchFamily="34" charset="0"/>
                <a:cs typeface="Arial" panose="020B0604020202020204" pitchFamily="34" charset="0"/>
              </a:rPr>
              <a:t>It</a:t>
            </a:r>
            <a:r>
              <a:rPr lang="en-US" sz="2800" b="1" dirty="0">
                <a:latin typeface="Arial" panose="020B0604020202020204" pitchFamily="34" charset="0"/>
                <a:cs typeface="Arial" panose="020B0604020202020204" pitchFamily="34" charset="0"/>
              </a:rPr>
              <a:t>” pushes an agenda</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It</a:t>
            </a:r>
            <a:r>
              <a:rPr lang="en-US" sz="2800" b="1" dirty="0">
                <a:latin typeface="Arial" panose="020B0604020202020204" pitchFamily="34" charset="0"/>
                <a:cs typeface="Arial" panose="020B0604020202020204" pitchFamily="34" charset="0"/>
              </a:rPr>
              <a:t>” - not consistent with context of the paragraph</a:t>
            </a:r>
          </a:p>
        </p:txBody>
      </p:sp>
      <p:sp>
        <p:nvSpPr>
          <p:cNvPr id="12" name="TextBox 11">
            <a:extLst>
              <a:ext uri="{FF2B5EF4-FFF2-40B4-BE49-F238E27FC236}">
                <a16:creationId xmlns:a16="http://schemas.microsoft.com/office/drawing/2014/main" id="{287AACA9-2E4B-16E9-520F-F149270EDC19}"/>
              </a:ext>
            </a:extLst>
          </p:cNvPr>
          <p:cNvSpPr txBox="1"/>
          <p:nvPr/>
        </p:nvSpPr>
        <p:spPr>
          <a:xfrm>
            <a:off x="23323" y="6488700"/>
            <a:ext cx="8901405" cy="353943"/>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https://emp.byui.edu/SatterfieldB/Rel212/Eusebius/Eusebius%20on%20John.htm</a:t>
            </a:r>
          </a:p>
        </p:txBody>
      </p:sp>
      <p:sp>
        <p:nvSpPr>
          <p:cNvPr id="13" name="TextBox 12">
            <a:extLst>
              <a:ext uri="{FF2B5EF4-FFF2-40B4-BE49-F238E27FC236}">
                <a16:creationId xmlns:a16="http://schemas.microsoft.com/office/drawing/2014/main" id="{DDD6580B-6F7E-97ED-FFC3-4317BEBF18B5}"/>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p>
        </p:txBody>
      </p:sp>
      <p:sp>
        <p:nvSpPr>
          <p:cNvPr id="11" name="Rectangle 14">
            <a:extLst>
              <a:ext uri="{FF2B5EF4-FFF2-40B4-BE49-F238E27FC236}">
                <a16:creationId xmlns:a16="http://schemas.microsoft.com/office/drawing/2014/main" id="{51A02D90-F887-E785-7B52-3FA57F3791EB}"/>
              </a:ext>
            </a:extLst>
          </p:cNvPr>
          <p:cNvSpPr>
            <a:spLocks noChangeArrowheads="1"/>
          </p:cNvSpPr>
          <p:nvPr/>
        </p:nvSpPr>
        <p:spPr bwMode="auto">
          <a:xfrm>
            <a:off x="-8062" y="6485509"/>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4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animEffect transition="in" filter="fade">
                                      <p:cBhvr>
                                        <p:cTn id="2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34430" y="-11631"/>
            <a:ext cx="12240889"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#2</a:t>
            </a:r>
          </a:p>
        </p:txBody>
      </p:sp>
      <p:sp>
        <p:nvSpPr>
          <p:cNvPr id="4" name="TextBox 3">
            <a:extLst>
              <a:ext uri="{FF2B5EF4-FFF2-40B4-BE49-F238E27FC236}">
                <a16:creationId xmlns:a16="http://schemas.microsoft.com/office/drawing/2014/main" id="{3213BEEC-08AB-E07C-6E5E-3BAA4FC56437}"/>
              </a:ext>
            </a:extLst>
          </p:cNvPr>
          <p:cNvSpPr txBox="1"/>
          <p:nvPr/>
        </p:nvSpPr>
        <p:spPr>
          <a:xfrm>
            <a:off x="-58986" y="1127000"/>
            <a:ext cx="12240889" cy="4493538"/>
          </a:xfrm>
          <a:prstGeom prst="rect">
            <a:avLst/>
          </a:prstGeom>
          <a:solidFill>
            <a:schemeClr val="bg1">
              <a:lumMod val="95000"/>
            </a:schemeClr>
          </a:solidFill>
          <a:ln>
            <a:solidFill>
              <a:schemeClr val="tx1"/>
            </a:solidFill>
          </a:ln>
        </p:spPr>
        <p:txBody>
          <a:bodyPr wrap="square" rtlCol="0">
            <a:spAutoFit/>
          </a:bodyPr>
          <a:lstStyle/>
          <a:p>
            <a:pPr algn="just"/>
            <a:r>
              <a:rPr lang="en-US" sz="2600" b="1" i="1" dirty="0">
                <a:latin typeface="Arial" panose="020B0604020202020204" pitchFamily="34" charset="0"/>
                <a:cs typeface="Arial" panose="020B0604020202020204" pitchFamily="34" charset="0"/>
              </a:rPr>
              <a:t>“In the fourteenth year then after Nero, Domitian having raised a second persecution, </a:t>
            </a:r>
            <a:r>
              <a:rPr lang="en-US" sz="2600" b="1" i="1" dirty="0">
                <a:solidFill>
                  <a:srgbClr val="C00000"/>
                </a:solidFill>
                <a:latin typeface="Arial" panose="020B0604020202020204" pitchFamily="34" charset="0"/>
                <a:cs typeface="Arial" panose="020B0604020202020204" pitchFamily="34" charset="0"/>
              </a:rPr>
              <a:t>he [John] was banished to the island of Patmos</a:t>
            </a:r>
            <a:r>
              <a:rPr lang="en-US" sz="2600" b="1" i="1" dirty="0">
                <a:latin typeface="Arial" panose="020B0604020202020204" pitchFamily="34" charset="0"/>
                <a:cs typeface="Arial" panose="020B0604020202020204" pitchFamily="34" charset="0"/>
              </a:rPr>
              <a:t>, and wrote the Apocalypse, on which Justin Martyr and Irenæus afterwards wrote commentaries. But Domitian having been put to death and his acts, on account of his excessive cruelty, having been annulled by the senate, </a:t>
            </a:r>
            <a:r>
              <a:rPr lang="en-US" sz="2600" b="1" i="1" dirty="0">
                <a:solidFill>
                  <a:srgbClr val="C00000"/>
                </a:solidFill>
                <a:latin typeface="Arial" panose="020B0604020202020204" pitchFamily="34" charset="0"/>
                <a:cs typeface="Arial" panose="020B0604020202020204" pitchFamily="34" charset="0"/>
              </a:rPr>
              <a:t>he [John] returned to Ephesus under Pertinax and continuing there until the time of the Emperor Trajan</a:t>
            </a:r>
            <a:r>
              <a:rPr lang="en-US" sz="2600" b="1" i="1" dirty="0">
                <a:latin typeface="Arial" panose="020B0604020202020204" pitchFamily="34" charset="0"/>
                <a:cs typeface="Arial" panose="020B0604020202020204" pitchFamily="34" charset="0"/>
              </a:rPr>
              <a:t>, founded and built churches throughout all Asia, and, worn out by old age, died in the sixty-eighth year after our Lord's passion and was buried near the same city.”</a:t>
            </a:r>
            <a:endParaRPr lang="en-US" sz="2600" b="1" dirty="0">
              <a:latin typeface="Arial" panose="020B0604020202020204" pitchFamily="34" charset="0"/>
              <a:cs typeface="Arial" panose="020B0604020202020204" pitchFamily="34" charset="0"/>
            </a:endParaRPr>
          </a:p>
          <a:p>
            <a:pPr algn="r"/>
            <a:r>
              <a:rPr lang="en-US" sz="2600" b="1" i="1" dirty="0">
                <a:latin typeface="Arial" panose="020B0604020202020204" pitchFamily="34" charset="0"/>
                <a:cs typeface="Arial" panose="020B0604020202020204" pitchFamily="34" charset="0"/>
              </a:rPr>
              <a:t>Lives of Illustrious Men</a:t>
            </a:r>
          </a:p>
          <a:p>
            <a:pPr algn="r"/>
            <a:r>
              <a:rPr lang="en-US" sz="2600" b="1" i="1" dirty="0">
                <a:latin typeface="Arial" panose="020B0604020202020204" pitchFamily="34" charset="0"/>
                <a:cs typeface="Arial" panose="020B0604020202020204" pitchFamily="34" charset="0"/>
              </a:rPr>
              <a:t>“9.  John the Apostle”</a:t>
            </a:r>
            <a:endParaRPr lang="en-US" sz="26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37F0C7-1B98-CD01-EBF8-90822FEA20AF}"/>
              </a:ext>
            </a:extLst>
          </p:cNvPr>
          <p:cNvSpPr txBox="1"/>
          <p:nvPr/>
        </p:nvSpPr>
        <p:spPr>
          <a:xfrm>
            <a:off x="7100" y="591723"/>
            <a:ext cx="12147256"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Jerome (347 - 420 AD)</a:t>
            </a:r>
            <a:endParaRPr lang="en-US" sz="2400" b="1"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2793CE-5444-43D8-6F97-67BA42C80234}"/>
              </a:ext>
            </a:extLst>
          </p:cNvPr>
          <p:cNvSpPr txBox="1"/>
          <p:nvPr/>
        </p:nvSpPr>
        <p:spPr>
          <a:xfrm>
            <a:off x="7100" y="5761898"/>
            <a:ext cx="12174803"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Rely on statement from 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century historian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Not a modern-day biased agenda (68 AD)</a:t>
            </a:r>
          </a:p>
        </p:txBody>
      </p:sp>
    </p:spTree>
    <p:extLst>
      <p:ext uri="{BB962C8B-B14F-4D97-AF65-F5344CB8AC3E}">
        <p14:creationId xmlns:p14="http://schemas.microsoft.com/office/powerpoint/2010/main" val="6097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#2</a:t>
            </a:r>
          </a:p>
        </p:txBody>
      </p:sp>
      <p:sp>
        <p:nvSpPr>
          <p:cNvPr id="4" name="TextBox 3">
            <a:extLst>
              <a:ext uri="{FF2B5EF4-FFF2-40B4-BE49-F238E27FC236}">
                <a16:creationId xmlns:a16="http://schemas.microsoft.com/office/drawing/2014/main" id="{1A3B7F1B-38BA-9927-5345-CAB66EBD6DF6}"/>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Jerome (347 - 420 AD)</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7EBAAC-7D44-EBF0-2EB0-52D39082CF0C}"/>
              </a:ext>
            </a:extLst>
          </p:cNvPr>
          <p:cNvSpPr txBox="1"/>
          <p:nvPr/>
        </p:nvSpPr>
        <p:spPr>
          <a:xfrm>
            <a:off x="1275165" y="3339522"/>
            <a:ext cx="4400307" cy="2677656"/>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14</a:t>
            </a:r>
            <a:r>
              <a:rPr lang="en-US" sz="2800" b="1" u="sng" baseline="30000" dirty="0">
                <a:latin typeface="Arial" panose="020B0604020202020204" pitchFamily="34" charset="0"/>
                <a:cs typeface="Arial" panose="020B0604020202020204" pitchFamily="34" charset="0"/>
              </a:rPr>
              <a:t>th</a:t>
            </a:r>
            <a:r>
              <a:rPr lang="en-US" sz="2800" b="1" u="sng" dirty="0">
                <a:latin typeface="Arial" panose="020B0604020202020204" pitchFamily="34" charset="0"/>
                <a:cs typeface="Arial" panose="020B0604020202020204" pitchFamily="34" charset="0"/>
              </a:rPr>
              <a:t> year after what?</a:t>
            </a:r>
          </a:p>
          <a:p>
            <a:pPr algn="just"/>
            <a:endParaRPr lang="en-US" sz="2800" b="1" dirty="0">
              <a:latin typeface="Arial" panose="020B0604020202020204" pitchFamily="34" charset="0"/>
              <a:cs typeface="Arial" panose="020B0604020202020204" pitchFamily="34" charset="0"/>
            </a:endParaRPr>
          </a:p>
          <a:p>
            <a:pPr marL="514350" indent="-514350" algn="just">
              <a:buAutoNum type="arabicPeriod"/>
            </a:pPr>
            <a:r>
              <a:rPr lang="en-US" sz="2800" b="1" dirty="0">
                <a:latin typeface="Arial" panose="020B0604020202020204" pitchFamily="34" charset="0"/>
                <a:cs typeface="Arial" panose="020B0604020202020204" pitchFamily="34" charset="0"/>
              </a:rPr>
              <a:t>Nero raised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wave?</a:t>
            </a:r>
          </a:p>
          <a:p>
            <a:pPr marL="514350" indent="-514350" algn="just">
              <a:buAutoNum type="arabicPeriod"/>
            </a:pPr>
            <a:endParaRPr lang="en-US" sz="2800" b="1" dirty="0">
              <a:latin typeface="Arial" panose="020B0604020202020204" pitchFamily="34" charset="0"/>
              <a:cs typeface="Arial" panose="020B0604020202020204" pitchFamily="34" charset="0"/>
            </a:endParaRPr>
          </a:p>
          <a:p>
            <a:pPr marL="514350" indent="-514350" algn="just">
              <a:buAutoNum type="arabicPeriod"/>
            </a:pPr>
            <a:endParaRPr lang="en-US" sz="2800" b="1" dirty="0">
              <a:latin typeface="Arial" panose="020B0604020202020204" pitchFamily="34" charset="0"/>
              <a:cs typeface="Arial" panose="020B0604020202020204" pitchFamily="34" charset="0"/>
            </a:endParaRPr>
          </a:p>
          <a:p>
            <a:pPr marL="514350" indent="-514350" algn="just">
              <a:buAutoNum type="arabicPeriod"/>
            </a:pPr>
            <a:r>
              <a:rPr lang="en-US" sz="2800" b="1" dirty="0">
                <a:latin typeface="Arial" panose="020B0604020202020204" pitchFamily="34" charset="0"/>
                <a:cs typeface="Arial" panose="020B0604020202020204" pitchFamily="34" charset="0"/>
              </a:rPr>
              <a:t>After Nero’s death?</a:t>
            </a:r>
          </a:p>
        </p:txBody>
      </p:sp>
      <p:sp>
        <p:nvSpPr>
          <p:cNvPr id="12" name="Rectangle 11">
            <a:extLst>
              <a:ext uri="{FF2B5EF4-FFF2-40B4-BE49-F238E27FC236}">
                <a16:creationId xmlns:a16="http://schemas.microsoft.com/office/drawing/2014/main" id="{469E96CE-AD2C-2235-7F0A-44E6BEBBB4BB}"/>
              </a:ext>
            </a:extLst>
          </p:cNvPr>
          <p:cNvSpPr/>
          <p:nvPr/>
        </p:nvSpPr>
        <p:spPr>
          <a:xfrm>
            <a:off x="5827872" y="2711333"/>
            <a:ext cx="4611898" cy="3539430"/>
          </a:xfrm>
          <a:prstGeom prst="rect">
            <a:avLst/>
          </a:prstGeom>
          <a:solidFill>
            <a:schemeClr val="bg1">
              <a:lumMod val="95000"/>
            </a:schemeClr>
          </a:solidFill>
          <a:ln>
            <a:solidFill>
              <a:schemeClr val="tx1"/>
            </a:solidFill>
          </a:ln>
        </p:spPr>
        <p:txBody>
          <a:bodyPr wrap="square">
            <a:spAutoFit/>
          </a:bodyPr>
          <a:lstStyle/>
          <a:p>
            <a:r>
              <a:rPr lang="en-US" altLang="en-US" sz="3200" b="1" dirty="0">
                <a:solidFill>
                  <a:srgbClr val="C00000"/>
                </a:solidFill>
                <a:latin typeface="Arial" panose="020B0604020202020204" pitchFamily="34" charset="0"/>
                <a:cs typeface="Arial" panose="020B0604020202020204" pitchFamily="34" charset="0"/>
              </a:rPr>
              <a:t>54</a:t>
            </a:r>
            <a:r>
              <a:rPr lang="en-US" altLang="en-US" sz="3200" b="1" dirty="0">
                <a:solidFill>
                  <a:srgbClr val="002060"/>
                </a:solidFill>
                <a:latin typeface="Arial" panose="020B0604020202020204" pitchFamily="34" charset="0"/>
                <a:cs typeface="Arial" panose="020B0604020202020204" pitchFamily="34" charset="0"/>
              </a:rPr>
              <a:t> - </a:t>
            </a:r>
            <a:r>
              <a:rPr lang="en-US" altLang="en-US" sz="3200" b="1" dirty="0">
                <a:solidFill>
                  <a:srgbClr val="0070C0"/>
                </a:solidFill>
                <a:latin typeface="Arial" panose="020B0604020202020204" pitchFamily="34" charset="0"/>
                <a:cs typeface="Arial" panose="020B0604020202020204" pitchFamily="34" charset="0"/>
              </a:rPr>
              <a:t>68</a:t>
            </a:r>
            <a:r>
              <a:rPr lang="en-US" altLang="en-US" sz="3200" b="1" dirty="0">
                <a:solidFill>
                  <a:srgbClr val="002060"/>
                </a:solidFill>
                <a:latin typeface="Arial" panose="020B0604020202020204" pitchFamily="34" charset="0"/>
                <a:cs typeface="Arial" panose="020B0604020202020204" pitchFamily="34" charset="0"/>
              </a:rPr>
              <a:t> AD:  </a:t>
            </a:r>
            <a:r>
              <a:rPr lang="en-US" altLang="en-US" sz="3200" b="1" dirty="0">
                <a:solidFill>
                  <a:srgbClr val="C00000"/>
                </a:solidFill>
                <a:latin typeface="Arial" panose="020B0604020202020204" pitchFamily="34" charset="0"/>
                <a:cs typeface="Arial" panose="020B0604020202020204" pitchFamily="34" charset="0"/>
              </a:rPr>
              <a:t>Nero</a:t>
            </a:r>
          </a:p>
          <a:p>
            <a:r>
              <a:rPr lang="en-US" altLang="en-US" sz="3200" b="1" dirty="0">
                <a:solidFill>
                  <a:srgbClr val="002060"/>
                </a:solidFill>
                <a:latin typeface="Arial" panose="020B0604020202020204" pitchFamily="34" charset="0"/>
                <a:cs typeface="Arial" panose="020B0604020202020204" pitchFamily="34" charset="0"/>
              </a:rPr>
              <a:t>68 - 69 AD:  </a:t>
            </a:r>
            <a:r>
              <a:rPr lang="en-US" altLang="en-US" sz="3200" b="1" dirty="0">
                <a:solidFill>
                  <a:srgbClr val="C00000"/>
                </a:solidFill>
                <a:latin typeface="Arial" panose="020B0604020202020204" pitchFamily="34" charset="0"/>
                <a:cs typeface="Arial" panose="020B0604020202020204" pitchFamily="34" charset="0"/>
              </a:rPr>
              <a:t>Galba</a:t>
            </a:r>
            <a:endParaRPr lang="en-US" altLang="en-US" sz="3200" b="1" dirty="0">
              <a:solidFill>
                <a:srgbClr val="002060"/>
              </a:solidFill>
              <a:latin typeface="Arial" panose="020B0604020202020204" pitchFamily="34" charset="0"/>
              <a:cs typeface="Arial" panose="020B0604020202020204" pitchFamily="34" charset="0"/>
            </a:endParaRPr>
          </a:p>
          <a:p>
            <a:r>
              <a:rPr lang="en-US" altLang="en-US" sz="3200" b="1" dirty="0">
                <a:solidFill>
                  <a:srgbClr val="002060"/>
                </a:solidFill>
                <a:latin typeface="Arial" panose="020B0604020202020204" pitchFamily="34" charset="0"/>
                <a:cs typeface="Arial" panose="020B0604020202020204" pitchFamily="34" charset="0"/>
              </a:rPr>
              <a:t>69 AD:         </a:t>
            </a:r>
            <a:r>
              <a:rPr lang="en-US" altLang="en-US" sz="3200" b="1" dirty="0">
                <a:solidFill>
                  <a:srgbClr val="C00000"/>
                </a:solidFill>
                <a:latin typeface="Arial" panose="020B0604020202020204" pitchFamily="34" charset="0"/>
                <a:cs typeface="Arial" panose="020B0604020202020204" pitchFamily="34" charset="0"/>
              </a:rPr>
              <a:t>Otho</a:t>
            </a:r>
          </a:p>
          <a:p>
            <a:r>
              <a:rPr lang="en-US" altLang="en-US" sz="3200" b="1" dirty="0">
                <a:solidFill>
                  <a:srgbClr val="002060"/>
                </a:solidFill>
                <a:latin typeface="Arial" panose="020B0604020202020204" pitchFamily="34" charset="0"/>
                <a:cs typeface="Arial" panose="020B0604020202020204" pitchFamily="34" charset="0"/>
              </a:rPr>
              <a:t>69 AD:         </a:t>
            </a:r>
            <a:r>
              <a:rPr lang="en-US" altLang="en-US" sz="3200" b="1" dirty="0">
                <a:solidFill>
                  <a:srgbClr val="C00000"/>
                </a:solidFill>
                <a:latin typeface="Arial" panose="020B0604020202020204" pitchFamily="34" charset="0"/>
                <a:cs typeface="Arial" panose="020B0604020202020204" pitchFamily="34" charset="0"/>
              </a:rPr>
              <a:t>Vitellius</a:t>
            </a:r>
          </a:p>
          <a:p>
            <a:r>
              <a:rPr lang="en-US" altLang="en-US" sz="3200" b="1" dirty="0">
                <a:solidFill>
                  <a:srgbClr val="002060"/>
                </a:solidFill>
                <a:latin typeface="Arial" panose="020B0604020202020204" pitchFamily="34" charset="0"/>
                <a:cs typeface="Arial" panose="020B0604020202020204" pitchFamily="34" charset="0"/>
              </a:rPr>
              <a:t>69-79 AD:    </a:t>
            </a:r>
            <a:r>
              <a:rPr lang="en-US" altLang="en-US" sz="3200" b="1" dirty="0">
                <a:solidFill>
                  <a:srgbClr val="C00000"/>
                </a:solidFill>
                <a:latin typeface="Arial" panose="020B0604020202020204" pitchFamily="34" charset="0"/>
                <a:cs typeface="Arial" panose="020B0604020202020204" pitchFamily="34" charset="0"/>
              </a:rPr>
              <a:t>Vespasian</a:t>
            </a:r>
          </a:p>
          <a:p>
            <a:r>
              <a:rPr lang="en-US" altLang="en-US" sz="3200" b="1" dirty="0">
                <a:solidFill>
                  <a:srgbClr val="002060"/>
                </a:solidFill>
                <a:latin typeface="Arial" panose="020B0604020202020204" pitchFamily="34" charset="0"/>
                <a:cs typeface="Arial" panose="020B0604020202020204" pitchFamily="34" charset="0"/>
              </a:rPr>
              <a:t>79-81 AD:</a:t>
            </a:r>
            <a:r>
              <a:rPr lang="en-US" altLang="en-US" sz="3200" b="1" dirty="0">
                <a:solidFill>
                  <a:srgbClr val="C00000"/>
                </a:solidFill>
                <a:latin typeface="Arial" panose="020B0604020202020204" pitchFamily="34" charset="0"/>
                <a:cs typeface="Arial" panose="020B0604020202020204" pitchFamily="34" charset="0"/>
              </a:rPr>
              <a:t>    Titus</a:t>
            </a:r>
            <a:endParaRPr lang="en-US" altLang="en-US" sz="3200" b="1" dirty="0">
              <a:solidFill>
                <a:srgbClr val="002060"/>
              </a:solidFill>
              <a:latin typeface="Arial" panose="020B0604020202020204" pitchFamily="34" charset="0"/>
              <a:cs typeface="Arial" panose="020B0604020202020204" pitchFamily="34" charset="0"/>
            </a:endParaRPr>
          </a:p>
          <a:p>
            <a:r>
              <a:rPr lang="en-US" altLang="en-US" sz="3200" b="1" dirty="0">
                <a:solidFill>
                  <a:srgbClr val="002060"/>
                </a:solidFill>
                <a:latin typeface="Arial" panose="020B0604020202020204" pitchFamily="34" charset="0"/>
                <a:cs typeface="Arial" panose="020B0604020202020204" pitchFamily="34" charset="0"/>
              </a:rPr>
              <a:t>81-96 AD:    </a:t>
            </a:r>
            <a:r>
              <a:rPr lang="en-US" altLang="en-US" sz="3200" b="1" dirty="0">
                <a:solidFill>
                  <a:srgbClr val="C00000"/>
                </a:solidFill>
                <a:latin typeface="Arial" panose="020B0604020202020204" pitchFamily="34" charset="0"/>
                <a:cs typeface="Arial" panose="020B0604020202020204" pitchFamily="34" charset="0"/>
              </a:rPr>
              <a:t>Domitian</a:t>
            </a:r>
            <a:r>
              <a:rPr lang="en-US" altLang="en-US" sz="3200" b="1" dirty="0">
                <a:solidFill>
                  <a:srgbClr val="002060"/>
                </a:solidFill>
                <a:latin typeface="Arial" panose="020B0604020202020204" pitchFamily="34" charset="0"/>
                <a:cs typeface="Arial" panose="020B0604020202020204" pitchFamily="34" charset="0"/>
              </a:rPr>
              <a:t>             </a:t>
            </a:r>
          </a:p>
        </p:txBody>
      </p:sp>
      <p:sp>
        <p:nvSpPr>
          <p:cNvPr id="14" name="Arrow: Right 13">
            <a:extLst>
              <a:ext uri="{FF2B5EF4-FFF2-40B4-BE49-F238E27FC236}">
                <a16:creationId xmlns:a16="http://schemas.microsoft.com/office/drawing/2014/main" id="{CEEBA054-2DE5-6924-0404-BC516BAE9EB2}"/>
              </a:ext>
            </a:extLst>
          </p:cNvPr>
          <p:cNvSpPr/>
          <p:nvPr/>
        </p:nvSpPr>
        <p:spPr>
          <a:xfrm>
            <a:off x="4529136" y="4873030"/>
            <a:ext cx="1248105" cy="204897"/>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C52B887-7EBC-15A6-353D-3582956EE241}"/>
              </a:ext>
            </a:extLst>
          </p:cNvPr>
          <p:cNvSpPr/>
          <p:nvPr/>
        </p:nvSpPr>
        <p:spPr>
          <a:xfrm>
            <a:off x="4539779" y="5879592"/>
            <a:ext cx="1248105" cy="204897"/>
          </a:xfrm>
          <a:prstGeom prst="rightArrow">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07A3C80-2524-4D3A-B782-73BCB5E50107}"/>
              </a:ext>
            </a:extLst>
          </p:cNvPr>
          <p:cNvSpPr txBox="1"/>
          <p:nvPr/>
        </p:nvSpPr>
        <p:spPr>
          <a:xfrm>
            <a:off x="-9545" y="1121527"/>
            <a:ext cx="12202906" cy="1384995"/>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“In the fourteenth year then after Nero, Domitian having raised a second persecution, </a:t>
            </a:r>
            <a:r>
              <a:rPr lang="en-US" sz="2800" b="1" i="1" dirty="0">
                <a:solidFill>
                  <a:srgbClr val="C00000"/>
                </a:solidFill>
                <a:latin typeface="Arial" panose="020B0604020202020204" pitchFamily="34" charset="0"/>
                <a:cs typeface="Arial" panose="020B0604020202020204" pitchFamily="34" charset="0"/>
              </a:rPr>
              <a:t>he [John] was banished to the island of Patmos</a:t>
            </a:r>
            <a:r>
              <a:rPr lang="en-US" sz="2800" b="1" i="1" dirty="0">
                <a:latin typeface="Arial" panose="020B0604020202020204" pitchFamily="34" charset="0"/>
                <a:cs typeface="Arial" panose="020B0604020202020204" pitchFamily="34" charset="0"/>
              </a:rPr>
              <a:t>, . .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71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15088" y="-11631"/>
            <a:ext cx="12207088"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#3</a:t>
            </a:r>
          </a:p>
        </p:txBody>
      </p:sp>
      <p:sp>
        <p:nvSpPr>
          <p:cNvPr id="15" name="TextBox 14">
            <a:extLst>
              <a:ext uri="{FF2B5EF4-FFF2-40B4-BE49-F238E27FC236}">
                <a16:creationId xmlns:a16="http://schemas.microsoft.com/office/drawing/2014/main" id="{E19E66D6-8958-3ACB-1607-89D2912D0777}"/>
              </a:ext>
            </a:extLst>
          </p:cNvPr>
          <p:cNvSpPr txBox="1"/>
          <p:nvPr/>
        </p:nvSpPr>
        <p:spPr>
          <a:xfrm>
            <a:off x="1" y="1140593"/>
            <a:ext cx="12192000" cy="3970318"/>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“Concerning John the Apostle and the Revelation on Patmos”</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Book 3:23</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John left Patmos upon death of Domitian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“Next” Caesar frees previous Caesar’s political prisoners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Implies Domitian exiled John to Patmos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Indicates a late date for Revelation writing</a:t>
            </a:r>
          </a:p>
        </p:txBody>
      </p:sp>
      <p:sp>
        <p:nvSpPr>
          <p:cNvPr id="16" name="TextBox 15">
            <a:extLst>
              <a:ext uri="{FF2B5EF4-FFF2-40B4-BE49-F238E27FC236}">
                <a16:creationId xmlns:a16="http://schemas.microsoft.com/office/drawing/2014/main" id="{A2599FE0-52F0-44FA-87AC-EEA84A60C7CB}"/>
              </a:ext>
            </a:extLst>
          </p:cNvPr>
          <p:cNvSpPr txBox="1"/>
          <p:nvPr/>
        </p:nvSpPr>
        <p:spPr>
          <a:xfrm>
            <a:off x="-6600" y="6482490"/>
            <a:ext cx="910742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https://emp.byui.edu/SatterfieldB/Rel212/Eusebius/Eusebius%20on%20John.html</a:t>
            </a:r>
          </a:p>
        </p:txBody>
      </p:sp>
      <p:sp>
        <p:nvSpPr>
          <p:cNvPr id="18" name="TextBox 17">
            <a:extLst>
              <a:ext uri="{FF2B5EF4-FFF2-40B4-BE49-F238E27FC236}">
                <a16:creationId xmlns:a16="http://schemas.microsoft.com/office/drawing/2014/main" id="{F15E4712-D419-FED8-8A45-6AE3D914BF92}"/>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Eusebius (260–339 AD)</a:t>
            </a:r>
            <a:endParaRPr lang="en-US" sz="2400" b="1" u="sng" dirty="0">
              <a:latin typeface="Arial" panose="020B0604020202020204" pitchFamily="34" charset="0"/>
              <a:cs typeface="Arial" panose="020B0604020202020204" pitchFamily="34" charset="0"/>
            </a:endParaRPr>
          </a:p>
        </p:txBody>
      </p:sp>
      <p:sp>
        <p:nvSpPr>
          <p:cNvPr id="4" name="Rectangle 14">
            <a:extLst>
              <a:ext uri="{FF2B5EF4-FFF2-40B4-BE49-F238E27FC236}">
                <a16:creationId xmlns:a16="http://schemas.microsoft.com/office/drawing/2014/main" id="{93D991C9-16EE-E275-ED6F-0A64B0A45B14}"/>
              </a:ext>
            </a:extLst>
          </p:cNvPr>
          <p:cNvSpPr>
            <a:spLocks noChangeArrowheads="1"/>
          </p:cNvSpPr>
          <p:nvPr/>
        </p:nvSpPr>
        <p:spPr bwMode="auto">
          <a:xfrm>
            <a:off x="-8062" y="64569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4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animEffect transition="in" filter="fade">
                                      <p:cBhvr>
                                        <p:cTn id="10" dur="500"/>
                                        <p:tgtEl>
                                          <p:spTgt spid="1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animEffect transition="in" filter="fade">
                                      <p:cBhvr>
                                        <p:cTn id="13" dur="500"/>
                                        <p:tgtEl>
                                          <p:spTgt spid="1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7" end="7"/>
                                            </p:txEl>
                                          </p:spTgt>
                                        </p:tgtEl>
                                        <p:attrNameLst>
                                          <p:attrName>style.visibility</p:attrName>
                                        </p:attrNameLst>
                                      </p:cBhvr>
                                      <p:to>
                                        <p:strVal val="visible"/>
                                      </p:to>
                                    </p:set>
                                    <p:animEffect transition="in" filter="fade">
                                      <p:cBhvr>
                                        <p:cTn id="16" dur="500"/>
                                        <p:tgtEl>
                                          <p:spTgt spid="15">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#3</a:t>
            </a:r>
          </a:p>
        </p:txBody>
      </p:sp>
      <p:sp>
        <p:nvSpPr>
          <p:cNvPr id="4" name="TextBox 3">
            <a:extLst>
              <a:ext uri="{FF2B5EF4-FFF2-40B4-BE49-F238E27FC236}">
                <a16:creationId xmlns:a16="http://schemas.microsoft.com/office/drawing/2014/main" id="{F45026AE-101D-8187-C648-1FA7019EEA4A}"/>
              </a:ext>
            </a:extLst>
          </p:cNvPr>
          <p:cNvSpPr txBox="1"/>
          <p:nvPr/>
        </p:nvSpPr>
        <p:spPr>
          <a:xfrm>
            <a:off x="9144" y="1155107"/>
            <a:ext cx="9117938"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It does </a:t>
            </a:r>
            <a:r>
              <a:rPr lang="en-US" sz="2800" b="1" dirty="0">
                <a:solidFill>
                  <a:srgbClr val="C00000"/>
                </a:solidFill>
                <a:latin typeface="Arial" panose="020B0604020202020204" pitchFamily="34" charset="0"/>
                <a:cs typeface="Arial" panose="020B0604020202020204" pitchFamily="34" charset="0"/>
              </a:rPr>
              <a:t>NOT</a:t>
            </a:r>
            <a:r>
              <a:rPr lang="en-US" sz="28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“Later date” does not automatically mean 95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Date could as early as 69 AD (Jerome)</a:t>
            </a:r>
          </a:p>
          <a:p>
            <a:pPr marL="1371600"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(later discussion)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Logic is non-sensical</a:t>
            </a:r>
          </a:p>
        </p:txBody>
      </p:sp>
      <p:sp>
        <p:nvSpPr>
          <p:cNvPr id="11" name="TextBox 10">
            <a:extLst>
              <a:ext uri="{FF2B5EF4-FFF2-40B4-BE49-F238E27FC236}">
                <a16:creationId xmlns:a16="http://schemas.microsoft.com/office/drawing/2014/main" id="{6B5A0651-FB55-63E7-6E6A-7C4F1D3B7E42}"/>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Eusebius (260–339 AD)</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5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#4</a:t>
            </a:r>
          </a:p>
        </p:txBody>
      </p:sp>
      <p:sp>
        <p:nvSpPr>
          <p:cNvPr id="4" name="TextBox 3">
            <a:extLst>
              <a:ext uri="{FF2B5EF4-FFF2-40B4-BE49-F238E27FC236}">
                <a16:creationId xmlns:a16="http://schemas.microsoft.com/office/drawing/2014/main" id="{159FDDFA-CA2F-D72A-F86C-C29D2082D5A5}"/>
              </a:ext>
            </a:extLst>
          </p:cNvPr>
          <p:cNvSpPr txBox="1"/>
          <p:nvPr/>
        </p:nvSpPr>
        <p:spPr>
          <a:xfrm>
            <a:off x="109727" y="1183668"/>
            <a:ext cx="8901405" cy="954107"/>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Most scholars agree:</a:t>
            </a:r>
          </a:p>
          <a:p>
            <a:pPr marL="914400" lvl="1" indent="-457200" defTabSz="914400" eaLnBrk="0" fontAlgn="base" hangingPunct="0">
              <a:spcBef>
                <a:spcPct val="0"/>
              </a:spcBef>
              <a:spcAft>
                <a:spcPct val="0"/>
              </a:spcAft>
              <a:buFont typeface="Courier New" panose="02070309020205020404" pitchFamily="49" charset="0"/>
              <a:buChar char="o"/>
            </a:pPr>
            <a:r>
              <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Revelation written in 95 AD</a:t>
            </a:r>
          </a:p>
        </p:txBody>
      </p:sp>
      <p:sp>
        <p:nvSpPr>
          <p:cNvPr id="11" name="TextBox 10">
            <a:extLst>
              <a:ext uri="{FF2B5EF4-FFF2-40B4-BE49-F238E27FC236}">
                <a16:creationId xmlns:a16="http://schemas.microsoft.com/office/drawing/2014/main" id="{E44EDED7-6D84-D7DF-E68E-AED760E722FA}"/>
              </a:ext>
            </a:extLst>
          </p:cNvPr>
          <p:cNvSpPr txBox="1"/>
          <p:nvPr/>
        </p:nvSpPr>
        <p:spPr>
          <a:xfrm>
            <a:off x="0" y="591723"/>
            <a:ext cx="12226748"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“Most modern-day scholars agree. . .”</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93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#4</a:t>
            </a:r>
          </a:p>
        </p:txBody>
      </p:sp>
      <p:sp>
        <p:nvSpPr>
          <p:cNvPr id="4" name="TextBox 3">
            <a:extLst>
              <a:ext uri="{FF2B5EF4-FFF2-40B4-BE49-F238E27FC236}">
                <a16:creationId xmlns:a16="http://schemas.microsoft.com/office/drawing/2014/main" id="{4984633D-4F70-6DAB-4724-0EB72633D175}"/>
              </a:ext>
            </a:extLst>
          </p:cNvPr>
          <p:cNvSpPr txBox="1"/>
          <p:nvPr/>
        </p:nvSpPr>
        <p:spPr>
          <a:xfrm>
            <a:off x="109728" y="1191503"/>
            <a:ext cx="8901405" cy="3539430"/>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Claim used only to justify claims</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Subjective, at best</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Many scholars do NOT agree</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Invoking mythical experts (“scholars”)</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Desperate attempt to prop up argument that cannot stand on its own two feet.</a:t>
            </a:r>
          </a:p>
          <a:p>
            <a:pPr algn="just"/>
            <a:endParaRPr lang="en-US" sz="2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8DFC18-A372-18C8-E1FE-EEB21D8CC387}"/>
              </a:ext>
            </a:extLst>
          </p:cNvPr>
          <p:cNvSpPr txBox="1"/>
          <p:nvPr/>
        </p:nvSpPr>
        <p:spPr>
          <a:xfrm>
            <a:off x="0" y="591723"/>
            <a:ext cx="12192000"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“Most modern-day scholars agree. . .”</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0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#5</a:t>
            </a:r>
          </a:p>
        </p:txBody>
      </p:sp>
      <p:sp>
        <p:nvSpPr>
          <p:cNvPr id="4" name="TextBox 3">
            <a:extLst>
              <a:ext uri="{FF2B5EF4-FFF2-40B4-BE49-F238E27FC236}">
                <a16:creationId xmlns:a16="http://schemas.microsoft.com/office/drawing/2014/main" id="{7670B8C9-5D0E-E80A-9972-D76E653AD017}"/>
              </a:ext>
            </a:extLst>
          </p:cNvPr>
          <p:cNvSpPr txBox="1"/>
          <p:nvPr/>
        </p:nvSpPr>
        <p:spPr>
          <a:xfrm>
            <a:off x="0" y="591723"/>
            <a:ext cx="12168334"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Laodicea’s Wealth</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6807714-0117-3C0F-29D0-2575D48EA511}"/>
              </a:ext>
            </a:extLst>
          </p:cNvPr>
          <p:cNvSpPr txBox="1"/>
          <p:nvPr/>
        </p:nvSpPr>
        <p:spPr>
          <a:xfrm>
            <a:off x="109727" y="1210623"/>
            <a:ext cx="8901405" cy="3539430"/>
          </a:xfrm>
          <a:prstGeom prst="rect">
            <a:avLst/>
          </a:prstGeom>
          <a:noFill/>
        </p:spPr>
        <p:txBody>
          <a:bodyPr wrap="square">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Destroyed by earthquake in 60 AD</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No church in Laodicea in 68 AD to whom to write</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Take longer than 8 years:</a:t>
            </a:r>
          </a:p>
          <a:p>
            <a:pPr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To raise city back to affluence and wealth</a:t>
            </a:r>
          </a:p>
          <a:p>
            <a:pPr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To collect and build back the church</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8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fade">
                                      <p:cBhvr>
                                        <p:cTn id="1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#5</a:t>
            </a:r>
          </a:p>
        </p:txBody>
      </p:sp>
      <p:sp>
        <p:nvSpPr>
          <p:cNvPr id="4" name="TextBox 3">
            <a:extLst>
              <a:ext uri="{FF2B5EF4-FFF2-40B4-BE49-F238E27FC236}">
                <a16:creationId xmlns:a16="http://schemas.microsoft.com/office/drawing/2014/main" id="{03A03503-E50B-BDC2-F811-DC2FF7C76BFF}"/>
              </a:ext>
            </a:extLst>
          </p:cNvPr>
          <p:cNvSpPr txBox="1"/>
          <p:nvPr/>
        </p:nvSpPr>
        <p:spPr>
          <a:xfrm>
            <a:off x="-1" y="591723"/>
            <a:ext cx="12150151"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Laodicea’s Wealth</a:t>
            </a:r>
            <a:endParaRPr lang="en-US" sz="28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E6F8946-6A68-02C1-AA74-E0B95248C51F}"/>
              </a:ext>
            </a:extLst>
          </p:cNvPr>
          <p:cNvSpPr txBox="1"/>
          <p:nvPr/>
        </p:nvSpPr>
        <p:spPr>
          <a:xfrm>
            <a:off x="-11513" y="1125997"/>
            <a:ext cx="12203513" cy="3477875"/>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“The leading city in the valley during the first century, Laodicea was destroyed by an earthquake in AD 60. According to Roman writer Tacitus, Rome offered to pay for the city to be rebuilt, but the people declined, saying that they were wealthy enough to restore their own city.”</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algn="r"/>
            <a:r>
              <a:rPr lang="en-US" sz="2800" b="1" dirty="0">
                <a:latin typeface="Arial" panose="020B0604020202020204" pitchFamily="34" charset="0"/>
                <a:cs typeface="Arial" panose="020B0604020202020204" pitchFamily="34" charset="0"/>
              </a:rPr>
              <a:t>Ray Vander Laan</a:t>
            </a:r>
          </a:p>
          <a:p>
            <a:pPr algn="r"/>
            <a:r>
              <a:rPr lang="en-US" sz="2400" b="1" dirty="0">
                <a:latin typeface="Arial" panose="020B0604020202020204" pitchFamily="34" charset="0"/>
                <a:cs typeface="Arial" panose="020B0604020202020204" pitchFamily="34" charset="0"/>
              </a:rPr>
              <a:t>https://www.thattheworldmayknow.com/laodicea</a:t>
            </a:r>
          </a:p>
        </p:txBody>
      </p:sp>
      <p:sp>
        <p:nvSpPr>
          <p:cNvPr id="12" name="TextBox 11">
            <a:extLst>
              <a:ext uri="{FF2B5EF4-FFF2-40B4-BE49-F238E27FC236}">
                <a16:creationId xmlns:a16="http://schemas.microsoft.com/office/drawing/2014/main" id="{81F22485-3B77-608B-407C-0BA23D603F05}"/>
              </a:ext>
            </a:extLst>
          </p:cNvPr>
          <p:cNvSpPr txBox="1"/>
          <p:nvPr/>
        </p:nvSpPr>
        <p:spPr>
          <a:xfrm>
            <a:off x="7101" y="5058940"/>
            <a:ext cx="12184900"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Where is the “poverty”?  (Revelation 3:17)</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Where is proof church did not exist in 68 AD?</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Church existed regardless of a building or structure</a:t>
            </a:r>
          </a:p>
        </p:txBody>
      </p:sp>
    </p:spTree>
    <p:extLst>
      <p:ext uri="{BB962C8B-B14F-4D97-AF65-F5344CB8AC3E}">
        <p14:creationId xmlns:p14="http://schemas.microsoft.com/office/powerpoint/2010/main" val="297974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#6</a:t>
            </a:r>
          </a:p>
        </p:txBody>
      </p:sp>
      <p:sp>
        <p:nvSpPr>
          <p:cNvPr id="4" name="TextBox 3">
            <a:extLst>
              <a:ext uri="{FF2B5EF4-FFF2-40B4-BE49-F238E27FC236}">
                <a16:creationId xmlns:a16="http://schemas.microsoft.com/office/drawing/2014/main" id="{D5EF6EC3-7B4E-D3F6-815D-141EA03C3DE9}"/>
              </a:ext>
            </a:extLst>
          </p:cNvPr>
          <p:cNvSpPr txBox="1"/>
          <p:nvPr/>
        </p:nvSpPr>
        <p:spPr>
          <a:xfrm>
            <a:off x="109727" y="1210623"/>
            <a:ext cx="8901405" cy="1384995"/>
          </a:xfrm>
          <a:prstGeom prst="rect">
            <a:avLst/>
          </a:prstGeom>
          <a:noFill/>
        </p:spPr>
        <p:txBody>
          <a:bodyPr wrap="square">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Confined mainly to Rome</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Would not have involved Asian churches</a:t>
            </a:r>
          </a:p>
        </p:txBody>
      </p:sp>
      <p:sp>
        <p:nvSpPr>
          <p:cNvPr id="12" name="TextBox 11">
            <a:extLst>
              <a:ext uri="{FF2B5EF4-FFF2-40B4-BE49-F238E27FC236}">
                <a16:creationId xmlns:a16="http://schemas.microsoft.com/office/drawing/2014/main" id="{1E9E15D4-3824-559A-6651-989409B3CFC8}"/>
              </a:ext>
            </a:extLst>
          </p:cNvPr>
          <p:cNvSpPr txBox="1"/>
          <p:nvPr/>
        </p:nvSpPr>
        <p:spPr>
          <a:xfrm>
            <a:off x="0" y="591723"/>
            <a:ext cx="12192000"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Nero’s Persecution</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36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Date Debate</a:t>
            </a:r>
          </a:p>
        </p:txBody>
      </p:sp>
      <p:sp>
        <p:nvSpPr>
          <p:cNvPr id="11" name="TextBox 10">
            <a:extLst>
              <a:ext uri="{FF2B5EF4-FFF2-40B4-BE49-F238E27FC236}">
                <a16:creationId xmlns:a16="http://schemas.microsoft.com/office/drawing/2014/main" id="{1E2A4E9A-F777-C52C-5725-2D95CE5783A7}"/>
              </a:ext>
            </a:extLst>
          </p:cNvPr>
          <p:cNvSpPr txBox="1"/>
          <p:nvPr/>
        </p:nvSpPr>
        <p:spPr>
          <a:xfrm>
            <a:off x="1666791" y="2053581"/>
            <a:ext cx="8776184" cy="2739211"/>
          </a:xfrm>
          <a:prstGeom prst="rect">
            <a:avLst/>
          </a:prstGeom>
          <a:noFill/>
        </p:spPr>
        <p:txBody>
          <a:bodyPr wrap="square" rtlCol="0">
            <a:spAutoFit/>
          </a:bodyPr>
          <a:lstStyle/>
          <a:p>
            <a:pPr algn="ctr"/>
            <a:r>
              <a:rPr lang="en-US" sz="7200" b="1" dirty="0">
                <a:solidFill>
                  <a:srgbClr val="FFFF00"/>
                </a:solidFill>
                <a:latin typeface="Arial" panose="020B0604020202020204" pitchFamily="34" charset="0"/>
                <a:cs typeface="Arial" panose="020B0604020202020204" pitchFamily="34" charset="0"/>
              </a:rPr>
              <a:t>When Was Revelation Written?</a:t>
            </a:r>
          </a:p>
          <a:p>
            <a:pPr algn="ctr"/>
            <a:endParaRPr lang="en-US" sz="2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3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#6</a:t>
            </a:r>
          </a:p>
        </p:txBody>
      </p:sp>
      <p:sp>
        <p:nvSpPr>
          <p:cNvPr id="4" name="TextBox 3">
            <a:extLst>
              <a:ext uri="{FF2B5EF4-FFF2-40B4-BE49-F238E27FC236}">
                <a16:creationId xmlns:a16="http://schemas.microsoft.com/office/drawing/2014/main" id="{317E2D3D-FC1F-9BBA-2AC0-16280B5A0E96}"/>
              </a:ext>
            </a:extLst>
          </p:cNvPr>
          <p:cNvSpPr txBox="1"/>
          <p:nvPr/>
        </p:nvSpPr>
        <p:spPr>
          <a:xfrm>
            <a:off x="109728" y="1176989"/>
            <a:ext cx="8901405" cy="3970318"/>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How does one determine and prove it was local?</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Caesar sets:</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Environment and attitude of empire</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Trajan and Hadrian prove that   (future topic)</a:t>
            </a:r>
          </a:p>
          <a:p>
            <a:pPr marL="457200" indent="-4572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Persecution:</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Easily duplicated in all of empire’s governors</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 13 proves persecution was by proxy</a:t>
            </a:r>
          </a:p>
        </p:txBody>
      </p:sp>
      <p:sp>
        <p:nvSpPr>
          <p:cNvPr id="11" name="TextBox 10">
            <a:extLst>
              <a:ext uri="{FF2B5EF4-FFF2-40B4-BE49-F238E27FC236}">
                <a16:creationId xmlns:a16="http://schemas.microsoft.com/office/drawing/2014/main" id="{E0ECBC02-A456-17DF-47E7-F4D5E16DE8E3}"/>
              </a:ext>
            </a:extLst>
          </p:cNvPr>
          <p:cNvSpPr txBox="1"/>
          <p:nvPr/>
        </p:nvSpPr>
        <p:spPr>
          <a:xfrm>
            <a:off x="0" y="591723"/>
            <a:ext cx="12226748"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Nero’s Persecution</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3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#7</a:t>
            </a:r>
          </a:p>
        </p:txBody>
      </p:sp>
      <p:sp>
        <p:nvSpPr>
          <p:cNvPr id="4" name="TextBox 3">
            <a:extLst>
              <a:ext uri="{FF2B5EF4-FFF2-40B4-BE49-F238E27FC236}">
                <a16:creationId xmlns:a16="http://schemas.microsoft.com/office/drawing/2014/main" id="{579F8AF4-AE4C-2F23-63A6-310C6AFFD015}"/>
              </a:ext>
            </a:extLst>
          </p:cNvPr>
          <p:cNvSpPr txBox="1"/>
          <p:nvPr/>
        </p:nvSpPr>
        <p:spPr>
          <a:xfrm>
            <a:off x="-1" y="591723"/>
            <a:ext cx="12189103"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“Destruction of Jerusalem”</a:t>
            </a:r>
            <a:r>
              <a:rPr lang="en-US" sz="2800" b="1" u="sng" dirty="0">
                <a:latin typeface="Arial" panose="020B0604020202020204" pitchFamily="34" charset="0"/>
                <a:cs typeface="Arial" panose="020B0604020202020204" pitchFamily="34" charset="0"/>
              </a:rPr>
              <a:t> Was Political</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E66EF7-B4DB-C5D4-3E20-3F9E1B46E7C1}"/>
              </a:ext>
            </a:extLst>
          </p:cNvPr>
          <p:cNvSpPr txBox="1"/>
          <p:nvPr/>
        </p:nvSpPr>
        <p:spPr>
          <a:xfrm>
            <a:off x="7101" y="1210623"/>
            <a:ext cx="12179914" cy="4832092"/>
          </a:xfrm>
          <a:prstGeom prst="rect">
            <a:avLst/>
          </a:prstGeom>
          <a:noFill/>
        </p:spPr>
        <p:txBody>
          <a:bodyPr wrap="square">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Destruction of Jerusalem was political</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“The Jewish Revolt”:  66 – 70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Jewish uprising and rebellion against Rome</a:t>
            </a:r>
          </a:p>
          <a:p>
            <a:pPr lvl="1"/>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persecution was religious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Clearly not consistent with DoJ’s Rev. interpretation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Revelation tribulation could not have been DoJ</a:t>
            </a:r>
          </a:p>
          <a:p>
            <a:pPr marL="914400" lvl="1"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Claiming Revelation is not persecution of Christians</a:t>
            </a:r>
          </a:p>
          <a:p>
            <a:pPr marL="914400" lvl="1" indent="-457200">
              <a:buFont typeface="+mj-lt"/>
              <a:buAutoNum type="arabicPeriod"/>
            </a:pPr>
            <a:r>
              <a:rPr lang="en-US" sz="2800" b="1" dirty="0">
                <a:latin typeface="Arial" panose="020B0604020202020204" pitchFamily="34" charset="0"/>
                <a:cs typeface="Arial" panose="020B0604020202020204" pitchFamily="34" charset="0"/>
              </a:rPr>
              <a:t>Makes Revelation irrelevant today</a:t>
            </a:r>
          </a:p>
          <a:p>
            <a:pPr marL="914400" lvl="1" indent="-457200">
              <a:buFont typeface="+mj-lt"/>
              <a:buAutoNum type="arabicPeriod"/>
            </a:pPr>
            <a:r>
              <a:rPr lang="en-US" sz="2800" b="1" dirty="0">
                <a:latin typeface="Arial" panose="020B0604020202020204" pitchFamily="34" charset="0"/>
                <a:cs typeface="Arial" panose="020B0604020202020204" pitchFamily="34" charset="0"/>
              </a:rPr>
              <a:t>Absolves us from having to deal with Revelation</a:t>
            </a:r>
          </a:p>
        </p:txBody>
      </p:sp>
    </p:spTree>
    <p:extLst>
      <p:ext uri="{BB962C8B-B14F-4D97-AF65-F5344CB8AC3E}">
        <p14:creationId xmlns:p14="http://schemas.microsoft.com/office/powerpoint/2010/main" val="185428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fade">
                                      <p:cBhvr>
                                        <p:cTn id="29" dur="500"/>
                                        <p:tgtEl>
                                          <p:spTgt spid="11">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animEffect transition="in" filter="fade">
                                      <p:cBhvr>
                                        <p:cTn id="35"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#7</a:t>
            </a:r>
          </a:p>
        </p:txBody>
      </p:sp>
      <p:sp>
        <p:nvSpPr>
          <p:cNvPr id="4" name="TextBox 3">
            <a:extLst>
              <a:ext uri="{FF2B5EF4-FFF2-40B4-BE49-F238E27FC236}">
                <a16:creationId xmlns:a16="http://schemas.microsoft.com/office/drawing/2014/main" id="{3242CC92-E1DF-FBF9-0B9E-4A0162FE02E2}"/>
              </a:ext>
            </a:extLst>
          </p:cNvPr>
          <p:cNvSpPr txBox="1"/>
          <p:nvPr/>
        </p:nvSpPr>
        <p:spPr>
          <a:xfrm>
            <a:off x="7100" y="1219498"/>
            <a:ext cx="12182003" cy="4832092"/>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Political vs. Religious is irrelevant</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God allowed Jerusalem to be destroyed</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Separated Christians from Jewish form of worship</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Result 1:  Jewish genealogical records were destroyed</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Christians no longer trace their lineage to Abraham</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Result 2:  Jewish worship artifacts destroyed</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Christians no longer able to worship in a temple</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Yes, Destruction of Jerusalem was indeed religious  </a:t>
            </a:r>
          </a:p>
        </p:txBody>
      </p:sp>
      <p:sp>
        <p:nvSpPr>
          <p:cNvPr id="11" name="TextBox 10">
            <a:extLst>
              <a:ext uri="{FF2B5EF4-FFF2-40B4-BE49-F238E27FC236}">
                <a16:creationId xmlns:a16="http://schemas.microsoft.com/office/drawing/2014/main" id="{76A2E118-9F47-0643-2BB2-BBEBB19A0646}"/>
              </a:ext>
            </a:extLst>
          </p:cNvPr>
          <p:cNvSpPr txBox="1"/>
          <p:nvPr/>
        </p:nvSpPr>
        <p:spPr>
          <a:xfrm>
            <a:off x="-1" y="591723"/>
            <a:ext cx="12196013"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“Destruction of Jerusalem”</a:t>
            </a:r>
            <a:r>
              <a:rPr lang="en-US" sz="2800" b="1" u="sng" dirty="0">
                <a:latin typeface="Arial" panose="020B0604020202020204" pitchFamily="34" charset="0"/>
                <a:cs typeface="Arial" panose="020B0604020202020204" pitchFamily="34" charset="0"/>
              </a:rPr>
              <a:t> Was Political</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42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#8</a:t>
            </a:r>
          </a:p>
        </p:txBody>
      </p:sp>
      <p:sp>
        <p:nvSpPr>
          <p:cNvPr id="4" name="TextBox 3">
            <a:extLst>
              <a:ext uri="{FF2B5EF4-FFF2-40B4-BE49-F238E27FC236}">
                <a16:creationId xmlns:a16="http://schemas.microsoft.com/office/drawing/2014/main" id="{D2C7AEF2-11BA-2A8F-D019-F99EBDDED5F8}"/>
              </a:ext>
            </a:extLst>
          </p:cNvPr>
          <p:cNvSpPr txBox="1"/>
          <p:nvPr/>
        </p:nvSpPr>
        <p:spPr>
          <a:xfrm>
            <a:off x="-1" y="1100837"/>
            <a:ext cx="12189103" cy="1384995"/>
          </a:xfrm>
          <a:prstGeom prst="rect">
            <a:avLst/>
          </a:prstGeom>
          <a:solidFill>
            <a:srgbClr val="FFFF00"/>
          </a:solidFill>
          <a:ln>
            <a:solidFill>
              <a:schemeClr val="tx1"/>
            </a:solidFill>
          </a:ln>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Revelation 10:11</a:t>
            </a:r>
          </a:p>
          <a:p>
            <a:pPr algn="just"/>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says unto me, You must again prophesy to the peoples, and to the tongues, and to the nations, and to many kings.”</a:t>
            </a:r>
          </a:p>
        </p:txBody>
      </p:sp>
      <p:sp>
        <p:nvSpPr>
          <p:cNvPr id="11" name="TextBox 10">
            <a:extLst>
              <a:ext uri="{FF2B5EF4-FFF2-40B4-BE49-F238E27FC236}">
                <a16:creationId xmlns:a16="http://schemas.microsoft.com/office/drawing/2014/main" id="{76C5E299-943E-B24C-E6F0-3C204BD631AF}"/>
              </a:ext>
            </a:extLst>
          </p:cNvPr>
          <p:cNvSpPr txBox="1"/>
          <p:nvPr/>
        </p:nvSpPr>
        <p:spPr>
          <a:xfrm>
            <a:off x="-1" y="591723"/>
            <a:ext cx="12201841"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Victorinus of Pettau </a:t>
            </a:r>
            <a:r>
              <a:rPr lang="en-US" sz="2800" b="1" u="sng" dirty="0">
                <a:latin typeface="Arial" panose="020B0604020202020204" pitchFamily="34" charset="0"/>
                <a:cs typeface="Arial" panose="020B0604020202020204" pitchFamily="34" charset="0"/>
              </a:rPr>
              <a:t>(347 - 420 AD)</a:t>
            </a:r>
            <a:endParaRPr lang="en-US" sz="2400" b="1"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DDF8056-601D-CE0F-7DE8-DAD1E118FEC8}"/>
              </a:ext>
            </a:extLst>
          </p:cNvPr>
          <p:cNvSpPr txBox="1"/>
          <p:nvPr/>
        </p:nvSpPr>
        <p:spPr>
          <a:xfrm>
            <a:off x="-2973" y="2836500"/>
            <a:ext cx="12189103" cy="2185214"/>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“He [God] says this, because … he [John] was in the island of Patmos, condemned to the labor of the mines by Caesar  Domitian.”</a:t>
            </a:r>
            <a:endParaRPr lang="en-US" sz="2800" b="1" dirty="0">
              <a:latin typeface="Arial" panose="020B0604020202020204" pitchFamily="34" charset="0"/>
              <a:cs typeface="Arial" panose="020B0604020202020204" pitchFamily="34" charset="0"/>
            </a:endParaRPr>
          </a:p>
          <a:p>
            <a:pPr algn="r"/>
            <a:endParaRPr lang="en-US" sz="2000" b="1" i="1" dirty="0">
              <a:latin typeface="Arial" panose="020B0604020202020204" pitchFamily="34" charset="0"/>
              <a:cs typeface="Arial" panose="020B0604020202020204" pitchFamily="34" charset="0"/>
            </a:endParaRPr>
          </a:p>
          <a:p>
            <a:pPr algn="r"/>
            <a:r>
              <a:rPr lang="en-US" sz="2000" b="1" i="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Commentary on the Apocalypse”</a:t>
            </a:r>
            <a:endParaRPr lang="en-US" sz="2000" b="1" i="1" dirty="0">
              <a:latin typeface="Arial" panose="020B0604020202020204" pitchFamily="34" charset="0"/>
              <a:cs typeface="Arial" panose="020B0604020202020204" pitchFamily="34" charset="0"/>
            </a:endParaRPr>
          </a:p>
          <a:p>
            <a:pPr algn="r"/>
            <a:r>
              <a:rPr lang="en-US" sz="2000" b="1" i="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From the Tenth Chapter, vs 11”</a:t>
            </a:r>
          </a:p>
          <a:p>
            <a:pPr algn="r"/>
            <a:r>
              <a:rPr lang="en-US" sz="2000" b="1" dirty="0">
                <a:latin typeface="Arial" panose="020B0604020202020204" pitchFamily="34" charset="0"/>
                <a:cs typeface="Arial" panose="020B0604020202020204" pitchFamily="34" charset="0"/>
              </a:rPr>
              <a:t>https://www.newadvent.org/fathers/0712.htm</a:t>
            </a:r>
          </a:p>
        </p:txBody>
      </p:sp>
      <p:sp>
        <p:nvSpPr>
          <p:cNvPr id="14" name="TextBox 13">
            <a:extLst>
              <a:ext uri="{FF2B5EF4-FFF2-40B4-BE49-F238E27FC236}">
                <a16:creationId xmlns:a16="http://schemas.microsoft.com/office/drawing/2014/main" id="{03236756-4517-3C42-D1DB-A8CD127E127B}"/>
              </a:ext>
            </a:extLst>
          </p:cNvPr>
          <p:cNvSpPr txBox="1"/>
          <p:nvPr/>
        </p:nvSpPr>
        <p:spPr>
          <a:xfrm>
            <a:off x="7914" y="5372382"/>
            <a:ext cx="12218834" cy="1384995"/>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Clearly, John would survive and leave Patmos</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Further his Asian ministry</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said John was seen after Domitian’s reign</a:t>
            </a:r>
          </a:p>
        </p:txBody>
      </p:sp>
    </p:spTree>
    <p:extLst>
      <p:ext uri="{BB962C8B-B14F-4D97-AF65-F5344CB8AC3E}">
        <p14:creationId xmlns:p14="http://schemas.microsoft.com/office/powerpoint/2010/main" val="405689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#8</a:t>
            </a:r>
          </a:p>
        </p:txBody>
      </p:sp>
      <p:sp>
        <p:nvSpPr>
          <p:cNvPr id="4" name="TextBox 3">
            <a:extLst>
              <a:ext uri="{FF2B5EF4-FFF2-40B4-BE49-F238E27FC236}">
                <a16:creationId xmlns:a16="http://schemas.microsoft.com/office/drawing/2014/main" id="{1DF77611-4BCB-088E-6357-1EE9C6242944}"/>
              </a:ext>
            </a:extLst>
          </p:cNvPr>
          <p:cNvSpPr txBox="1"/>
          <p:nvPr/>
        </p:nvSpPr>
        <p:spPr>
          <a:xfrm>
            <a:off x="-16204" y="1124983"/>
            <a:ext cx="12233537" cy="5816977"/>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This is a late 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century commentary</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Not an historian</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Wrote commentaries on Bible</a:t>
            </a:r>
          </a:p>
          <a:p>
            <a:pPr marL="1257300" lvl="2" indent="-342900" algn="just">
              <a:buFont typeface="Wingdings" panose="05000000000000000000" pitchFamily="2" charset="2"/>
              <a:buChar char="Ø"/>
            </a:pPr>
            <a:r>
              <a:rPr lang="en-US" sz="2000" b="1" dirty="0">
                <a:latin typeface="Arial" panose="020B0604020202020204" pitchFamily="34" charset="0"/>
                <a:cs typeface="Arial" panose="020B0604020202020204" pitchFamily="34" charset="0"/>
              </a:rPr>
              <a:t>Genesis, Exodus, Leviticus, Isaiah, Ezekiel, Obadiah, Ecclesiastes, Song of Solomon, and Revelation</a:t>
            </a:r>
          </a:p>
          <a:p>
            <a:pPr algn="just"/>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First mention of “labor mines”</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What are his sources for his assertion?</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Labor mines in 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century but not in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Why “labor mines” not mentioned by earlier historians?</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Does not list Patmos as penal colony/exile island</a:t>
            </a:r>
          </a:p>
          <a:p>
            <a:pPr marL="1257300" lvl="2" indent="-342900" algn="just">
              <a:buFont typeface="Wingdings" panose="05000000000000000000" pitchFamily="2" charset="2"/>
              <a:buChar char="Ø"/>
            </a:pPr>
            <a:r>
              <a:rPr lang="en-US" sz="2800" b="1" dirty="0">
                <a:latin typeface="Arial" panose="020B0604020202020204" pitchFamily="34" charset="0"/>
                <a:cs typeface="Arial" panose="020B0604020202020204" pitchFamily="34" charset="0"/>
              </a:rPr>
              <a:t>Tacitus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a:t>
            </a:r>
          </a:p>
          <a:p>
            <a:pPr marL="1257300" lvl="2" indent="-342900" algn="just">
              <a:buFont typeface="Wingdings" panose="05000000000000000000" pitchFamily="2" charset="2"/>
              <a:buChar char="Ø"/>
            </a:pPr>
            <a:r>
              <a:rPr lang="en-US" sz="2800" b="1" dirty="0">
                <a:latin typeface="Arial" panose="020B0604020202020204" pitchFamily="34" charset="0"/>
                <a:cs typeface="Arial" panose="020B0604020202020204" pitchFamily="34" charset="0"/>
              </a:rPr>
              <a:t>Irenaeus  (2</a:t>
            </a:r>
            <a:r>
              <a:rPr lang="en-US" sz="2800" b="1"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century)</a:t>
            </a:r>
            <a:endParaRPr lang="en-US" sz="2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3481B3D-309D-F82B-D69C-BCBBAEC0AB39}"/>
              </a:ext>
            </a:extLst>
          </p:cNvPr>
          <p:cNvSpPr txBox="1"/>
          <p:nvPr/>
        </p:nvSpPr>
        <p:spPr>
          <a:xfrm>
            <a:off x="-1" y="591723"/>
            <a:ext cx="12189103"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Victorinus of Pettau </a:t>
            </a:r>
            <a:r>
              <a:rPr lang="en-US" sz="2800" b="1" u="sng" dirty="0">
                <a:latin typeface="Arial" panose="020B0604020202020204" pitchFamily="34" charset="0"/>
                <a:cs typeface="Arial" panose="020B0604020202020204" pitchFamily="34" charset="0"/>
              </a:rPr>
              <a:t>(347 - 420 AD)</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2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#9</a:t>
            </a:r>
          </a:p>
        </p:txBody>
      </p:sp>
      <p:sp>
        <p:nvSpPr>
          <p:cNvPr id="4" name="TextBox 3">
            <a:extLst>
              <a:ext uri="{FF2B5EF4-FFF2-40B4-BE49-F238E27FC236}">
                <a16:creationId xmlns:a16="http://schemas.microsoft.com/office/drawing/2014/main" id="{579F8AF4-AE4C-2F23-63A6-310C6AFFD015}"/>
              </a:ext>
            </a:extLst>
          </p:cNvPr>
          <p:cNvSpPr txBox="1"/>
          <p:nvPr/>
        </p:nvSpPr>
        <p:spPr>
          <a:xfrm>
            <a:off x="-1" y="591723"/>
            <a:ext cx="12189103" cy="523220"/>
          </a:xfrm>
          <a:prstGeom prst="rect">
            <a:avLst/>
          </a:prstGeom>
          <a:noFill/>
          <a:ln>
            <a:noFill/>
          </a:ln>
        </p:spPr>
        <p:txBody>
          <a:bodyPr wrap="square">
            <a:spAutoFit/>
          </a:bodyPr>
          <a:lstStyle/>
          <a:p>
            <a:pPr algn="ctr"/>
            <a:r>
              <a:rPr lang="en-US" sz="2800" b="1" i="0" u="sng" dirty="0">
                <a:effectLst/>
                <a:latin typeface="Arial" panose="020B0604020202020204" pitchFamily="34" charset="0"/>
                <a:cs typeface="Arial" panose="020B0604020202020204" pitchFamily="34" charset="0"/>
              </a:rPr>
              <a:t>Usage of Symbolic and Figurative Language</a:t>
            </a:r>
            <a:endParaRPr lang="en-US" sz="2400" b="1"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6B498CA-C943-D195-F47B-0DF4588E9539}"/>
              </a:ext>
            </a:extLst>
          </p:cNvPr>
          <p:cNvSpPr txBox="1"/>
          <p:nvPr/>
        </p:nvSpPr>
        <p:spPr>
          <a:xfrm>
            <a:off x="486230" y="1124983"/>
            <a:ext cx="11216640" cy="489364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Question:  </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Why does Revelation use symbolic and figurative language?</a:t>
            </a:r>
          </a:p>
          <a:p>
            <a:pPr marL="342900" indent="-342900" algn="jus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Common 68 </a:t>
            </a:r>
            <a:r>
              <a:rPr lang="en-US" sz="2400" b="1" dirty="0" err="1">
                <a:latin typeface="Arial" panose="020B0604020202020204" pitchFamily="34" charset="0"/>
                <a:cs typeface="Arial" panose="020B0604020202020204" pitchFamily="34" charset="0"/>
              </a:rPr>
              <a:t>AD’ers</a:t>
            </a:r>
            <a:r>
              <a:rPr lang="en-US" sz="2400" b="1" dirty="0">
                <a:latin typeface="Arial" panose="020B0604020202020204" pitchFamily="34" charset="0"/>
                <a:cs typeface="Arial" panose="020B0604020202020204" pitchFamily="34" charset="0"/>
              </a:rPr>
              <a:t>’ answer:</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To hide meaning of book from Roman government.</a:t>
            </a:r>
          </a:p>
          <a:p>
            <a:pPr marL="342900" indent="-342900" algn="jus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From who is Revelation hiding the “imminent” destruction of Jerusalem?</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Nero?</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Roman soldiers?</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Jews?</a:t>
            </a:r>
          </a:p>
          <a:p>
            <a:pPr marL="800100" lvl="1" indent="-3429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Christians?</a:t>
            </a:r>
          </a:p>
          <a:p>
            <a:pPr marL="800100" lvl="1" indent="-342900" algn="just">
              <a:buFont typeface="Courier New" panose="02070309020205020404" pitchFamily="49" charset="0"/>
              <a:buChar char="o"/>
            </a:pPr>
            <a:endParaRPr lang="en-US" sz="2400" b="1" dirty="0">
              <a:latin typeface="Arial" panose="020B0604020202020204" pitchFamily="34" charset="0"/>
              <a:cs typeface="Arial" panose="020B0604020202020204" pitchFamily="34" charset="0"/>
            </a:endParaRPr>
          </a:p>
          <a:p>
            <a:pPr algn="ctr"/>
            <a:r>
              <a:rPr lang="en-US" sz="2400" b="1" dirty="0">
                <a:solidFill>
                  <a:srgbClr val="C00000"/>
                </a:solidFill>
                <a:latin typeface="Arial" panose="020B0604020202020204" pitchFamily="34" charset="0"/>
                <a:cs typeface="Arial" panose="020B0604020202020204" pitchFamily="34" charset="0"/>
              </a:rPr>
              <a:t>Everyone already knew Jerusalem would be conquered</a:t>
            </a:r>
          </a:p>
        </p:txBody>
      </p:sp>
    </p:spTree>
    <p:extLst>
      <p:ext uri="{BB962C8B-B14F-4D97-AF65-F5344CB8AC3E}">
        <p14:creationId xmlns:p14="http://schemas.microsoft.com/office/powerpoint/2010/main" val="35197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#10</a:t>
            </a:r>
          </a:p>
        </p:txBody>
      </p:sp>
      <p:sp>
        <p:nvSpPr>
          <p:cNvPr id="4" name="TextBox 3">
            <a:extLst>
              <a:ext uri="{FF2B5EF4-FFF2-40B4-BE49-F238E27FC236}">
                <a16:creationId xmlns:a16="http://schemas.microsoft.com/office/drawing/2014/main" id="{3749CF5E-A26A-530D-2069-3F71BDC78921}"/>
              </a:ext>
            </a:extLst>
          </p:cNvPr>
          <p:cNvSpPr txBox="1"/>
          <p:nvPr/>
        </p:nvSpPr>
        <p:spPr>
          <a:xfrm>
            <a:off x="1522514" y="4686902"/>
            <a:ext cx="9152709" cy="584775"/>
          </a:xfrm>
          <a:prstGeom prst="rect">
            <a:avLst/>
          </a:prstGeom>
          <a:solidFill>
            <a:srgbClr val="C00000"/>
          </a:solidFill>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Discuss in Revelation 17</a:t>
            </a:r>
            <a:endParaRPr lang="en-US" sz="2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D9FB94-B7B9-3A28-D793-93A57F60812C}"/>
              </a:ext>
            </a:extLst>
          </p:cNvPr>
          <p:cNvSpPr txBox="1"/>
          <p:nvPr/>
        </p:nvSpPr>
        <p:spPr>
          <a:xfrm>
            <a:off x="-8710" y="1131448"/>
            <a:ext cx="12215157" cy="2246769"/>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17:10-11</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i="1" baseline="30000" dirty="0">
                <a:solidFill>
                  <a:srgbClr val="FF0000"/>
                </a:solidFill>
                <a:latin typeface="Arial" panose="020B0604020202020204" pitchFamily="34" charset="0"/>
                <a:cs typeface="Arial" panose="020B0604020202020204" pitchFamily="34" charset="0"/>
              </a:rPr>
              <a:t>10</a:t>
            </a:r>
            <a:r>
              <a:rPr lang="en-US" sz="2800" b="1" i="1" dirty="0">
                <a:latin typeface="Arial" panose="020B0604020202020204" pitchFamily="34" charset="0"/>
                <a:cs typeface="Arial" panose="020B0604020202020204" pitchFamily="34" charset="0"/>
              </a:rPr>
              <a:t> And there are </a:t>
            </a:r>
            <a:r>
              <a:rPr lang="en-US" sz="2800" b="1" i="1" dirty="0">
                <a:solidFill>
                  <a:srgbClr val="C00000"/>
                </a:solidFill>
                <a:latin typeface="Arial" panose="020B0604020202020204" pitchFamily="34" charset="0"/>
                <a:cs typeface="Arial" panose="020B0604020202020204" pitchFamily="34" charset="0"/>
              </a:rPr>
              <a:t>seven</a:t>
            </a:r>
            <a:r>
              <a:rPr lang="en-US" sz="2800" b="1" i="1" dirty="0">
                <a:latin typeface="Arial" panose="020B0604020202020204" pitchFamily="34" charset="0"/>
                <a:cs typeface="Arial" panose="020B0604020202020204" pitchFamily="34" charset="0"/>
              </a:rPr>
              <a:t> kings: </a:t>
            </a:r>
            <a:r>
              <a:rPr lang="en-US" sz="2800" b="1" i="1" dirty="0">
                <a:solidFill>
                  <a:srgbClr val="C00000"/>
                </a:solidFill>
                <a:latin typeface="Arial" panose="020B0604020202020204" pitchFamily="34" charset="0"/>
                <a:cs typeface="Arial" panose="020B0604020202020204" pitchFamily="34" charset="0"/>
              </a:rPr>
              <a:t>five</a:t>
            </a:r>
            <a:r>
              <a:rPr lang="en-US" sz="2800" b="1" i="1" dirty="0">
                <a:latin typeface="Arial" panose="020B0604020202020204" pitchFamily="34" charset="0"/>
                <a:cs typeface="Arial" panose="020B0604020202020204" pitchFamily="34" charset="0"/>
              </a:rPr>
              <a:t> are fallen, and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is, and the </a:t>
            </a:r>
            <a:r>
              <a:rPr lang="en-US" sz="2800" b="1" i="1" dirty="0">
                <a:solidFill>
                  <a:srgbClr val="C00000"/>
                </a:solidFill>
                <a:latin typeface="Arial" panose="020B0604020202020204" pitchFamily="34" charset="0"/>
                <a:cs typeface="Arial" panose="020B0604020202020204" pitchFamily="34" charset="0"/>
              </a:rPr>
              <a:t>other</a:t>
            </a:r>
            <a:r>
              <a:rPr lang="en-US" sz="2800" b="1" i="1" dirty="0">
                <a:latin typeface="Arial" panose="020B0604020202020204" pitchFamily="34" charset="0"/>
                <a:cs typeface="Arial" panose="020B0604020202020204" pitchFamily="34" charset="0"/>
              </a:rPr>
              <a:t> is not yet come; and when he comes, he must continue a short space.</a:t>
            </a:r>
          </a:p>
          <a:p>
            <a:pPr algn="just"/>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latin typeface="Arial" panose="020B0604020202020204" pitchFamily="34" charset="0"/>
                <a:cs typeface="Arial" panose="020B0604020202020204" pitchFamily="34" charset="0"/>
              </a:rPr>
              <a:t> And the beast that was, and is not, even he is the </a:t>
            </a:r>
            <a:r>
              <a:rPr lang="en-US" sz="2800" b="1" i="1" dirty="0">
                <a:solidFill>
                  <a:srgbClr val="C00000"/>
                </a:solidFill>
                <a:latin typeface="Arial" panose="020B0604020202020204" pitchFamily="34" charset="0"/>
                <a:cs typeface="Arial" panose="020B0604020202020204" pitchFamily="34" charset="0"/>
              </a:rPr>
              <a:t>eighth</a:t>
            </a:r>
            <a:r>
              <a:rPr lang="en-US" sz="2800" b="1" i="1" dirty="0">
                <a:latin typeface="Arial" panose="020B0604020202020204" pitchFamily="34" charset="0"/>
                <a:cs typeface="Arial" panose="020B0604020202020204" pitchFamily="34" charset="0"/>
              </a:rPr>
              <a:t>, and is of the seven, and goes into perdition.</a:t>
            </a:r>
            <a:endParaRPr lang="en-US" sz="2800" b="1" dirty="0">
              <a:latin typeface="Arial" pitchFamily="34" charset="0"/>
              <a:cs typeface="Arial" pitchFamily="34" charset="0"/>
            </a:endParaRPr>
          </a:p>
        </p:txBody>
      </p:sp>
      <p:sp>
        <p:nvSpPr>
          <p:cNvPr id="12" name="TextBox 11">
            <a:extLst>
              <a:ext uri="{FF2B5EF4-FFF2-40B4-BE49-F238E27FC236}">
                <a16:creationId xmlns:a16="http://schemas.microsoft.com/office/drawing/2014/main" id="{B351D949-98EE-26BC-BB05-4E1F0BCD6904}"/>
              </a:ext>
            </a:extLst>
          </p:cNvPr>
          <p:cNvSpPr txBox="1"/>
          <p:nvPr/>
        </p:nvSpPr>
        <p:spPr>
          <a:xfrm>
            <a:off x="0" y="591723"/>
            <a:ext cx="12192000"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“7 Kings + 1”</a:t>
            </a:r>
          </a:p>
        </p:txBody>
      </p:sp>
    </p:spTree>
    <p:extLst>
      <p:ext uri="{BB962C8B-B14F-4D97-AF65-F5344CB8AC3E}">
        <p14:creationId xmlns:p14="http://schemas.microsoft.com/office/powerpoint/2010/main" val="365473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Resolution</a:t>
            </a:r>
          </a:p>
        </p:txBody>
      </p:sp>
      <p:sp>
        <p:nvSpPr>
          <p:cNvPr id="4" name="TextBox 3">
            <a:extLst>
              <a:ext uri="{FF2B5EF4-FFF2-40B4-BE49-F238E27FC236}">
                <a16:creationId xmlns:a16="http://schemas.microsoft.com/office/drawing/2014/main" id="{097266C1-902C-60B1-6672-B8AC40088A91}"/>
              </a:ext>
            </a:extLst>
          </p:cNvPr>
          <p:cNvSpPr txBox="1"/>
          <p:nvPr/>
        </p:nvSpPr>
        <p:spPr>
          <a:xfrm>
            <a:off x="1482883" y="1999232"/>
            <a:ext cx="9144000" cy="3170099"/>
          </a:xfrm>
          <a:prstGeom prst="rect">
            <a:avLst/>
          </a:prstGeom>
          <a:noFill/>
        </p:spPr>
        <p:txBody>
          <a:bodyPr wrap="square" rtlCol="0">
            <a:spAutoFit/>
          </a:bodyPr>
          <a:lstStyle/>
          <a:p>
            <a:pPr algn="ctr"/>
            <a:r>
              <a:rPr lang="en-US" sz="4000" b="1" dirty="0">
                <a:solidFill>
                  <a:srgbClr val="FFFF00"/>
                </a:solidFill>
                <a:latin typeface="Arial" panose="020B0604020202020204" pitchFamily="34" charset="0"/>
                <a:cs typeface="Arial" panose="020B0604020202020204" pitchFamily="34" charset="0"/>
              </a:rPr>
              <a:t>Resolution  #2</a:t>
            </a:r>
          </a:p>
          <a:p>
            <a:pPr algn="ctr"/>
            <a:endParaRPr lang="en-US" sz="4000" b="1" dirty="0">
              <a:solidFill>
                <a:srgbClr val="FFFF00"/>
              </a:solidFill>
              <a:latin typeface="Arial" panose="020B0604020202020204" pitchFamily="34" charset="0"/>
              <a:cs typeface="Arial" panose="020B0604020202020204" pitchFamily="34" charset="0"/>
            </a:endParaRPr>
          </a:p>
          <a:p>
            <a:pPr algn="ctr"/>
            <a:endParaRPr lang="en-US" sz="4000" b="1" dirty="0">
              <a:solidFill>
                <a:srgbClr val="FFFF00"/>
              </a:solidFill>
              <a:latin typeface="Arial" panose="020B0604020202020204" pitchFamily="34" charset="0"/>
              <a:cs typeface="Arial" panose="020B0604020202020204" pitchFamily="34" charset="0"/>
            </a:endParaRPr>
          </a:p>
          <a:p>
            <a:pPr algn="ctr"/>
            <a:r>
              <a:rPr lang="en-US" sz="4000" b="1" dirty="0">
                <a:solidFill>
                  <a:srgbClr val="FFFF00"/>
                </a:solidFill>
                <a:latin typeface="Arial" panose="020B0604020202020204" pitchFamily="34" charset="0"/>
                <a:cs typeface="Arial" panose="020B0604020202020204" pitchFamily="34" charset="0"/>
              </a:rPr>
              <a:t>The book of Revelation was written in 68 AD.</a:t>
            </a:r>
          </a:p>
        </p:txBody>
      </p:sp>
    </p:spTree>
    <p:extLst>
      <p:ext uri="{BB962C8B-B14F-4D97-AF65-F5344CB8AC3E}">
        <p14:creationId xmlns:p14="http://schemas.microsoft.com/office/powerpoint/2010/main" val="32617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a:t>
            </a:r>
          </a:p>
        </p:txBody>
      </p:sp>
      <p:sp>
        <p:nvSpPr>
          <p:cNvPr id="4" name="TextBox 3">
            <a:extLst>
              <a:ext uri="{FF2B5EF4-FFF2-40B4-BE49-F238E27FC236}">
                <a16:creationId xmlns:a16="http://schemas.microsoft.com/office/drawing/2014/main" id="{BBF4DE63-49C8-390B-53B1-2EAA88AD1023}"/>
              </a:ext>
            </a:extLst>
          </p:cNvPr>
          <p:cNvSpPr txBox="1"/>
          <p:nvPr/>
        </p:nvSpPr>
        <p:spPr>
          <a:xfrm>
            <a:off x="0"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p>
        </p:txBody>
      </p:sp>
      <p:sp>
        <p:nvSpPr>
          <p:cNvPr id="11" name="TextBox 10">
            <a:extLst>
              <a:ext uri="{FF2B5EF4-FFF2-40B4-BE49-F238E27FC236}">
                <a16:creationId xmlns:a16="http://schemas.microsoft.com/office/drawing/2014/main" id="{BF220187-E8E4-47D7-7522-3A60171A7B7F}"/>
              </a:ext>
            </a:extLst>
          </p:cNvPr>
          <p:cNvSpPr txBox="1"/>
          <p:nvPr/>
        </p:nvSpPr>
        <p:spPr>
          <a:xfrm>
            <a:off x="-6601" y="1140593"/>
            <a:ext cx="12195703" cy="2677656"/>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“We will not, however, incur the risk of pronouncing positively as to the name of Antichrist; for if it were necessary that his name should be distinctly revealed in this present time, it would have been announced by him who beheld the apocalyptic vision. For it / </a:t>
            </a:r>
            <a:r>
              <a:rPr lang="en-US" sz="2800" b="1" i="1" dirty="0">
                <a:solidFill>
                  <a:srgbClr val="C00000"/>
                </a:solidFill>
                <a:latin typeface="Arial" panose="020B0604020202020204" pitchFamily="34" charset="0"/>
                <a:cs typeface="Arial" panose="020B0604020202020204" pitchFamily="34" charset="0"/>
              </a:rPr>
              <a:t>he</a:t>
            </a:r>
            <a:r>
              <a:rPr lang="en-US" sz="2800" b="1" i="1" dirty="0">
                <a:latin typeface="Arial" panose="020B0604020202020204" pitchFamily="34" charset="0"/>
                <a:cs typeface="Arial" panose="020B0604020202020204" pitchFamily="34" charset="0"/>
              </a:rPr>
              <a:t> was seen not very long time since, but almost in our day, towards the end of Domitian’s reign.” </a:t>
            </a:r>
            <a:endParaRPr lang="en-US" sz="28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C81397-8DAA-435C-455A-00D7808AD077}"/>
              </a:ext>
            </a:extLst>
          </p:cNvPr>
          <p:cNvSpPr txBox="1"/>
          <p:nvPr/>
        </p:nvSpPr>
        <p:spPr>
          <a:xfrm>
            <a:off x="66997" y="3898383"/>
            <a:ext cx="9011366" cy="2893100"/>
          </a:xfrm>
          <a:prstGeom prst="rect">
            <a:avLst/>
          </a:prstGeom>
          <a:noFill/>
        </p:spPr>
        <p:txBody>
          <a:bodyPr wrap="square">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Irenaeus</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Lived in Rome</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Commented on Ephesus events 832 miles away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Many years prior to his living  </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How can we expect Irenaeus to be accurate</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Irenaeus claimed Jesus died at age 45-50</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His historical timeline &amp; perspective is confused  </a:t>
            </a:r>
          </a:p>
        </p:txBody>
      </p:sp>
    </p:spTree>
    <p:extLst>
      <p:ext uri="{BB962C8B-B14F-4D97-AF65-F5344CB8AC3E}">
        <p14:creationId xmlns:p14="http://schemas.microsoft.com/office/powerpoint/2010/main" val="27577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500"/>
                                        <p:tgtEl>
                                          <p:spTgt spid="1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#1</a:t>
            </a:r>
          </a:p>
        </p:txBody>
      </p:sp>
      <p:sp>
        <p:nvSpPr>
          <p:cNvPr id="4" name="TextBox 3">
            <a:extLst>
              <a:ext uri="{FF2B5EF4-FFF2-40B4-BE49-F238E27FC236}">
                <a16:creationId xmlns:a16="http://schemas.microsoft.com/office/drawing/2014/main" id="{F0B9E218-3EA5-AE66-420C-FC3B4C53AF0C}"/>
              </a:ext>
            </a:extLst>
          </p:cNvPr>
          <p:cNvSpPr txBox="1"/>
          <p:nvPr/>
        </p:nvSpPr>
        <p:spPr>
          <a:xfrm>
            <a:off x="0" y="594172"/>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endParaRPr lang="en-US" sz="2400" b="1" u="sng"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7F1A9D9-9854-830E-49C9-AD1344CE115C}"/>
              </a:ext>
            </a:extLst>
          </p:cNvPr>
          <p:cNvSpPr/>
          <p:nvPr/>
        </p:nvSpPr>
        <p:spPr>
          <a:xfrm>
            <a:off x="385010" y="2472681"/>
            <a:ext cx="8219975" cy="1794519"/>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67A071-8A37-7AD0-5E44-6DAD22787FF7}"/>
              </a:ext>
            </a:extLst>
          </p:cNvPr>
          <p:cNvSpPr/>
          <p:nvPr/>
        </p:nvSpPr>
        <p:spPr>
          <a:xfrm>
            <a:off x="385010" y="4269850"/>
            <a:ext cx="8219975" cy="706285"/>
          </a:xfrm>
          <a:prstGeom prst="rect">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6EA360-4501-FE35-EAAD-76957C4A4145}"/>
              </a:ext>
            </a:extLst>
          </p:cNvPr>
          <p:cNvSpPr txBox="1"/>
          <p:nvPr/>
        </p:nvSpPr>
        <p:spPr>
          <a:xfrm>
            <a:off x="16050" y="1142912"/>
            <a:ext cx="9107424" cy="5062924"/>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Distance not determine historical accuracy</a:t>
            </a:r>
          </a:p>
          <a:p>
            <a:pPr marL="342900" indent="-342900" algn="just">
              <a:buFont typeface="Arial" panose="020B0604020202020204" pitchFamily="34" charset="0"/>
              <a:buChar char="•"/>
            </a:pPr>
            <a:endParaRPr lang="en-US" sz="11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“Error” in Jesus’ age based upon untraditional assumption</a:t>
            </a:r>
          </a:p>
          <a:p>
            <a:pPr marL="914400" lvl="1" indent="-4572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Augustus named as principal heir of Julius Caesar</a:t>
            </a:r>
          </a:p>
          <a:p>
            <a:pPr marL="914400" lvl="1" indent="-457200" algn="just">
              <a:buFont typeface="Courier New" panose="02070309020205020404" pitchFamily="49" charset="0"/>
              <a:buChar char="o"/>
            </a:pPr>
            <a:r>
              <a:rPr lang="en-US" sz="2400" b="1" dirty="0">
                <a:solidFill>
                  <a:srgbClr val="C00000"/>
                </a:solidFill>
                <a:latin typeface="Arial" panose="020B0604020202020204" pitchFamily="34" charset="0"/>
                <a:cs typeface="Arial" panose="020B0604020202020204" pitchFamily="34" charset="0"/>
              </a:rPr>
              <a:t>43</a:t>
            </a:r>
            <a:r>
              <a:rPr lang="en-US" sz="2400" b="1" dirty="0">
                <a:latin typeface="Arial" panose="020B0604020202020204" pitchFamily="34" charset="0"/>
                <a:cs typeface="Arial" panose="020B0604020202020204" pitchFamily="34" charset="0"/>
              </a:rPr>
              <a:t> BC</a:t>
            </a:r>
          </a:p>
          <a:p>
            <a:pPr marL="1371600" lvl="2" indent="-457200" algn="just">
              <a:buFont typeface="Wingdings" panose="05000000000000000000" pitchFamily="2" charset="2"/>
              <a:buChar char="Ø"/>
            </a:pPr>
            <a:r>
              <a:rPr lang="en-US" sz="2400" b="1" dirty="0">
                <a:latin typeface="Arial" panose="020B0604020202020204" pitchFamily="34" charset="0"/>
                <a:cs typeface="Arial" panose="020B0604020202020204" pitchFamily="34" charset="0"/>
              </a:rPr>
              <a:t>Appointed to “triumvirate” (board of 3 officials)</a:t>
            </a:r>
          </a:p>
          <a:p>
            <a:pPr marL="1714500" lvl="3" indent="-342900" algn="just">
              <a:buFont typeface="Wingdings" panose="05000000000000000000" pitchFamily="2" charset="2"/>
              <a:buChar char="ü"/>
            </a:pPr>
            <a:r>
              <a:rPr lang="en-US" sz="2400" b="1" dirty="0">
                <a:latin typeface="Arial" panose="020B0604020202020204" pitchFamily="34" charset="0"/>
                <a:cs typeface="Arial" panose="020B0604020202020204" pitchFamily="34" charset="0"/>
              </a:rPr>
              <a:t>High ranking judicial judge</a:t>
            </a:r>
          </a:p>
          <a:p>
            <a:pPr marL="1714500" lvl="3" indent="-342900" algn="just">
              <a:buFont typeface="Wingdings" panose="05000000000000000000" pitchFamily="2" charset="2"/>
              <a:buChar char="ü"/>
            </a:pPr>
            <a:r>
              <a:rPr lang="en-US" sz="2400" b="1" dirty="0">
                <a:latin typeface="Arial" panose="020B0604020202020204" pitchFamily="34" charset="0"/>
                <a:cs typeface="Arial" panose="020B0604020202020204" pitchFamily="34" charset="0"/>
              </a:rPr>
              <a:t>Broad powers including military</a:t>
            </a:r>
          </a:p>
          <a:p>
            <a:pPr marL="1714500" lvl="3" indent="-342900" algn="just">
              <a:buFont typeface="Wingdings" panose="05000000000000000000" pitchFamily="2" charset="2"/>
              <a:buChar char="ü"/>
            </a:pPr>
            <a:r>
              <a:rPr lang="en-US" sz="2400" b="1" dirty="0">
                <a:latin typeface="Arial" panose="020B0604020202020204" pitchFamily="34" charset="0"/>
                <a:cs typeface="Arial" panose="020B0604020202020204" pitchFamily="34" charset="0"/>
              </a:rPr>
              <a:t>Shared power; murdered political rivals</a:t>
            </a:r>
          </a:p>
          <a:p>
            <a:pPr marL="914400" lvl="1" indent="-457200" algn="just">
              <a:buFont typeface="Courier New" panose="02070309020205020404" pitchFamily="49" charset="0"/>
              <a:buChar char="o"/>
            </a:pPr>
            <a:r>
              <a:rPr lang="en-US" sz="2400" b="1" dirty="0">
                <a:solidFill>
                  <a:srgbClr val="C00000"/>
                </a:solidFill>
                <a:latin typeface="Arial" panose="020B0604020202020204" pitchFamily="34" charset="0"/>
                <a:cs typeface="Arial" panose="020B0604020202020204" pitchFamily="34" charset="0"/>
              </a:rPr>
              <a:t>27</a:t>
            </a:r>
            <a:r>
              <a:rPr lang="en-US" sz="2400" b="1" dirty="0">
                <a:latin typeface="Arial" panose="020B0604020202020204" pitchFamily="34" charset="0"/>
                <a:cs typeface="Arial" panose="020B0604020202020204" pitchFamily="34" charset="0"/>
              </a:rPr>
              <a:t> BC</a:t>
            </a:r>
          </a:p>
          <a:p>
            <a:pPr marL="1371600" lvl="2" indent="-457200" algn="just">
              <a:buFont typeface="Wingdings" panose="05000000000000000000" pitchFamily="2" charset="2"/>
              <a:buChar char="Ø"/>
            </a:pPr>
            <a:r>
              <a:rPr lang="en-US" sz="2400" b="1" dirty="0">
                <a:latin typeface="Arial" panose="020B0604020202020204" pitchFamily="34" charset="0"/>
                <a:cs typeface="Arial" panose="020B0604020202020204" pitchFamily="34" charset="0"/>
              </a:rPr>
              <a:t>Officially named emperor of Rome by senate</a:t>
            </a:r>
          </a:p>
          <a:p>
            <a:pPr marL="914400" lvl="1" indent="-457200" algn="just">
              <a:buFont typeface="Courier New" panose="02070309020205020404" pitchFamily="49" charset="0"/>
              <a:buChar char="o"/>
            </a:pPr>
            <a:r>
              <a:rPr lang="en-US" sz="2400" b="1" dirty="0">
                <a:solidFill>
                  <a:srgbClr val="C00000"/>
                </a:solidFill>
                <a:latin typeface="Arial" panose="020B0604020202020204" pitchFamily="34" charset="0"/>
                <a:cs typeface="Arial" panose="020B0604020202020204" pitchFamily="34" charset="0"/>
              </a:rPr>
              <a:t>Jesus born in 28</a:t>
            </a:r>
            <a:r>
              <a:rPr lang="en-US" sz="2400" b="1" baseline="30000" dirty="0">
                <a:solidFill>
                  <a:srgbClr val="C00000"/>
                </a:solidFill>
                <a:latin typeface="Arial" panose="020B0604020202020204" pitchFamily="34" charset="0"/>
                <a:cs typeface="Arial" panose="020B0604020202020204" pitchFamily="34" charset="0"/>
              </a:rPr>
              <a:t>th</a:t>
            </a:r>
            <a:r>
              <a:rPr lang="en-US" sz="2400" b="1" dirty="0">
                <a:solidFill>
                  <a:srgbClr val="C00000"/>
                </a:solidFill>
                <a:latin typeface="Arial" panose="020B0604020202020204" pitchFamily="34" charset="0"/>
                <a:cs typeface="Arial" panose="020B0604020202020204" pitchFamily="34" charset="0"/>
              </a:rPr>
              <a:t> year of Augustus’ reign</a:t>
            </a:r>
          </a:p>
          <a:p>
            <a:pPr marL="1371600" lvl="2" indent="-457200" algn="just">
              <a:buFont typeface="Wingdings" panose="05000000000000000000" pitchFamily="2" charset="2"/>
              <a:buChar char="Ø"/>
            </a:pPr>
            <a:r>
              <a:rPr lang="en-US" sz="2400" b="1" dirty="0">
                <a:latin typeface="Arial" panose="020B0604020202020204" pitchFamily="34" charset="0"/>
                <a:cs typeface="Arial" panose="020B0604020202020204" pitchFamily="34" charset="0"/>
              </a:rPr>
              <a:t>Count from 43 BC or 27 BC?</a:t>
            </a:r>
          </a:p>
          <a:p>
            <a:pPr marL="914400" lvl="1" indent="-457200" algn="just">
              <a:buFont typeface="Courier New" panose="02070309020205020404" pitchFamily="49" charset="0"/>
              <a:buChar char="o"/>
            </a:pPr>
            <a:r>
              <a:rPr lang="en-US" sz="2400" b="1" dirty="0">
                <a:latin typeface="Arial" panose="020B0604020202020204" pitchFamily="34" charset="0"/>
                <a:cs typeface="Arial" panose="020B0604020202020204" pitchFamily="34" charset="0"/>
              </a:rPr>
              <a:t>This has no bearing on Revelation date</a:t>
            </a:r>
          </a:p>
        </p:txBody>
      </p:sp>
      <p:sp>
        <p:nvSpPr>
          <p:cNvPr id="15" name="TextBox 14">
            <a:extLst>
              <a:ext uri="{FF2B5EF4-FFF2-40B4-BE49-F238E27FC236}">
                <a16:creationId xmlns:a16="http://schemas.microsoft.com/office/drawing/2014/main" id="{B1C78030-C2DF-081D-FA05-9723EB7D6FFE}"/>
              </a:ext>
            </a:extLst>
          </p:cNvPr>
          <p:cNvSpPr txBox="1"/>
          <p:nvPr/>
        </p:nvSpPr>
        <p:spPr>
          <a:xfrm>
            <a:off x="-38600" y="6531580"/>
            <a:ext cx="9205049"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https://orthodoxchristiantheology.com/2016/08/25/more-proof-irenaeus-thought-jesus-lived-to-50-years-old/</a:t>
            </a:r>
          </a:p>
        </p:txBody>
      </p:sp>
      <p:sp>
        <p:nvSpPr>
          <p:cNvPr id="14" name="Rectangle 14">
            <a:extLst>
              <a:ext uri="{FF2B5EF4-FFF2-40B4-BE49-F238E27FC236}">
                <a16:creationId xmlns:a16="http://schemas.microsoft.com/office/drawing/2014/main" id="{A1A19F34-A9F8-7B39-F3A9-7CC48E7839E4}"/>
              </a:ext>
            </a:extLst>
          </p:cNvPr>
          <p:cNvSpPr>
            <a:spLocks noChangeArrowheads="1"/>
          </p:cNvSpPr>
          <p:nvPr/>
        </p:nvSpPr>
        <p:spPr bwMode="auto">
          <a:xfrm>
            <a:off x="-8062" y="6485509"/>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7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500"/>
                                        <p:tgtEl>
                                          <p:spTgt spid="1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xEl>
                                              <p:pRg st="5" end="5"/>
                                            </p:txEl>
                                          </p:spTgt>
                                        </p:tgtEl>
                                        <p:attrNameLst>
                                          <p:attrName>style.visibility</p:attrName>
                                        </p:attrNameLst>
                                      </p:cBhvr>
                                      <p:to>
                                        <p:strVal val="visible"/>
                                      </p:to>
                                    </p:set>
                                    <p:animEffect transition="in" filter="fade">
                                      <p:cBhvr>
                                        <p:cTn id="30" dur="500"/>
                                        <p:tgtEl>
                                          <p:spTgt spid="1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fade">
                                      <p:cBhvr>
                                        <p:cTn id="33" dur="500"/>
                                        <p:tgtEl>
                                          <p:spTgt spid="1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xEl>
                                              <p:pRg st="7" end="7"/>
                                            </p:txEl>
                                          </p:spTgt>
                                        </p:tgtEl>
                                        <p:attrNameLst>
                                          <p:attrName>style.visibility</p:attrName>
                                        </p:attrNameLst>
                                      </p:cBhvr>
                                      <p:to>
                                        <p:strVal val="visible"/>
                                      </p:to>
                                    </p:set>
                                    <p:animEffect transition="in" filter="fade">
                                      <p:cBhvr>
                                        <p:cTn id="36" dur="500"/>
                                        <p:tgtEl>
                                          <p:spTgt spid="1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fade">
                                      <p:cBhvr>
                                        <p:cTn id="39" dur="500"/>
                                        <p:tgtEl>
                                          <p:spTgt spid="1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9" end="9"/>
                                            </p:txEl>
                                          </p:spTgt>
                                        </p:tgtEl>
                                        <p:attrNameLst>
                                          <p:attrName>style.visibility</p:attrName>
                                        </p:attrNameLst>
                                      </p:cBhvr>
                                      <p:to>
                                        <p:strVal val="visible"/>
                                      </p:to>
                                    </p:set>
                                    <p:animEffect transition="in" filter="fade">
                                      <p:cBhvr>
                                        <p:cTn id="44" dur="500"/>
                                        <p:tgtEl>
                                          <p:spTgt spid="1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xEl>
                                              <p:pRg st="10" end="10"/>
                                            </p:txEl>
                                          </p:spTgt>
                                        </p:tgtEl>
                                        <p:attrNameLst>
                                          <p:attrName>style.visibility</p:attrName>
                                        </p:attrNameLst>
                                      </p:cBhvr>
                                      <p:to>
                                        <p:strVal val="visible"/>
                                      </p:to>
                                    </p:set>
                                    <p:animEffect transition="in" filter="fade">
                                      <p:cBhvr>
                                        <p:cTn id="50" dur="500"/>
                                        <p:tgtEl>
                                          <p:spTgt spid="1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
                                            <p:txEl>
                                              <p:pRg st="11" end="11"/>
                                            </p:txEl>
                                          </p:spTgt>
                                        </p:tgtEl>
                                        <p:attrNameLst>
                                          <p:attrName>style.visibility</p:attrName>
                                        </p:attrNameLst>
                                      </p:cBhvr>
                                      <p:to>
                                        <p:strVal val="visible"/>
                                      </p:to>
                                    </p:set>
                                    <p:animEffect transition="in" filter="fade">
                                      <p:cBhvr>
                                        <p:cTn id="55" dur="500"/>
                                        <p:tgtEl>
                                          <p:spTgt spid="13">
                                            <p:txEl>
                                              <p:pRg st="11" end="1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xEl>
                                              <p:pRg st="12" end="12"/>
                                            </p:txEl>
                                          </p:spTgt>
                                        </p:tgtEl>
                                        <p:attrNameLst>
                                          <p:attrName>style.visibility</p:attrName>
                                        </p:attrNameLst>
                                      </p:cBhvr>
                                      <p:to>
                                        <p:strVal val="visible"/>
                                      </p:to>
                                    </p:set>
                                    <p:animEffect transition="in" filter="fade">
                                      <p:cBhvr>
                                        <p:cTn id="58" dur="500"/>
                                        <p:tgtEl>
                                          <p:spTgt spid="13">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xEl>
                                              <p:pRg st="13" end="13"/>
                                            </p:txEl>
                                          </p:spTgt>
                                        </p:tgtEl>
                                        <p:attrNameLst>
                                          <p:attrName>style.visibility</p:attrName>
                                        </p:attrNameLst>
                                      </p:cBhvr>
                                      <p:to>
                                        <p:strVal val="visible"/>
                                      </p:to>
                                    </p:set>
                                    <p:animEffect transition="in" filter="fade">
                                      <p:cBhvr>
                                        <p:cTn id="63" dur="500"/>
                                        <p:tgtEl>
                                          <p:spTgt spid="1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3055F-392D-EAAE-459B-B518245959C6}"/>
              </a:ext>
            </a:extLst>
          </p:cNvPr>
          <p:cNvSpPr>
            <a:spLocks noGrp="1"/>
          </p:cNvSpPr>
          <p:nvPr>
            <p:ph type="sldNum" sz="quarter" idx="10"/>
          </p:nvPr>
        </p:nvSpPr>
        <p:spPr/>
        <p:txBody>
          <a:bodyPr/>
          <a:lstStyle/>
          <a:p>
            <a:fld id="{074AB93A-AEF6-4B2B-8015-AB1375F19FCF}" type="slidenum">
              <a:rPr lang="en-US" smtClean="0"/>
              <a:pPr/>
              <a:t>3</a:t>
            </a:fld>
            <a:endParaRPr lang="en-US"/>
          </a:p>
        </p:txBody>
      </p:sp>
      <p:grpSp>
        <p:nvGrpSpPr>
          <p:cNvPr id="10" name="Group 9">
            <a:extLst>
              <a:ext uri="{FF2B5EF4-FFF2-40B4-BE49-F238E27FC236}">
                <a16:creationId xmlns:a16="http://schemas.microsoft.com/office/drawing/2014/main" id="{C2ADB2EF-7EB3-2B9B-C372-82FEC62C62DA}"/>
              </a:ext>
            </a:extLst>
          </p:cNvPr>
          <p:cNvGrpSpPr/>
          <p:nvPr/>
        </p:nvGrpSpPr>
        <p:grpSpPr>
          <a:xfrm>
            <a:off x="1534642" y="743232"/>
            <a:ext cx="9040483" cy="5860693"/>
            <a:chOff x="43130" y="730532"/>
            <a:chExt cx="9040483" cy="5860693"/>
          </a:xfrm>
        </p:grpSpPr>
        <p:sp>
          <p:nvSpPr>
            <p:cNvPr id="3" name="TextBox 2">
              <a:extLst>
                <a:ext uri="{FF2B5EF4-FFF2-40B4-BE49-F238E27FC236}">
                  <a16:creationId xmlns:a16="http://schemas.microsoft.com/office/drawing/2014/main" id="{D5504159-433C-45B8-C00A-8940E77288CE}"/>
                </a:ext>
              </a:extLst>
            </p:cNvPr>
            <p:cNvSpPr txBox="1"/>
            <p:nvPr/>
          </p:nvSpPr>
          <p:spPr>
            <a:xfrm>
              <a:off x="43130" y="730532"/>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54     58     60     65</a:t>
              </a:r>
            </a:p>
          </p:txBody>
        </p:sp>
        <p:sp>
          <p:nvSpPr>
            <p:cNvPr id="4" name="Oval 3">
              <a:extLst>
                <a:ext uri="{FF2B5EF4-FFF2-40B4-BE49-F238E27FC236}">
                  <a16:creationId xmlns:a16="http://schemas.microsoft.com/office/drawing/2014/main" id="{F3E15A73-47E4-D8EC-C2BE-EBB26A3A5F80}"/>
                </a:ext>
              </a:extLst>
            </p:cNvPr>
            <p:cNvSpPr/>
            <p:nvPr/>
          </p:nvSpPr>
          <p:spPr>
            <a:xfrm>
              <a:off x="3123269" y="2239053"/>
              <a:ext cx="1197033" cy="1197864"/>
            </a:xfrm>
            <a:prstGeom prst="ellipse">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E91A220B-7F6C-D88E-07E4-5F09D972A060}"/>
                </a:ext>
              </a:extLst>
            </p:cNvPr>
            <p:cNvSpPr/>
            <p:nvPr/>
          </p:nvSpPr>
          <p:spPr>
            <a:xfrm>
              <a:off x="6138333" y="3884841"/>
              <a:ext cx="1955800" cy="1197864"/>
            </a:xfrm>
            <a:prstGeom prst="ellipse">
              <a:avLst/>
            </a:prstGeom>
            <a:solidFill>
              <a:srgbClr val="FFFF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0065D56-3DCC-EEA9-C38B-787EB728D627}"/>
                </a:ext>
              </a:extLst>
            </p:cNvPr>
            <p:cNvSpPr txBox="1"/>
            <p:nvPr/>
          </p:nvSpPr>
          <p:spPr>
            <a:xfrm>
              <a:off x="43130" y="2376320"/>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66     68     70     74</a:t>
              </a:r>
            </a:p>
          </p:txBody>
        </p:sp>
        <p:sp>
          <p:nvSpPr>
            <p:cNvPr id="7" name="TextBox 6">
              <a:extLst>
                <a:ext uri="{FF2B5EF4-FFF2-40B4-BE49-F238E27FC236}">
                  <a16:creationId xmlns:a16="http://schemas.microsoft.com/office/drawing/2014/main" id="{F00291B5-96AE-3E0A-C83E-88E5AB8BCB8E}"/>
                </a:ext>
              </a:extLst>
            </p:cNvPr>
            <p:cNvSpPr txBox="1"/>
            <p:nvPr/>
          </p:nvSpPr>
          <p:spPr>
            <a:xfrm>
              <a:off x="43130" y="4022108"/>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79     80     85     95-96</a:t>
              </a:r>
            </a:p>
          </p:txBody>
        </p:sp>
        <p:sp>
          <p:nvSpPr>
            <p:cNvPr id="8" name="TextBox 7">
              <a:extLst>
                <a:ext uri="{FF2B5EF4-FFF2-40B4-BE49-F238E27FC236}">
                  <a16:creationId xmlns:a16="http://schemas.microsoft.com/office/drawing/2014/main" id="{BE9F702A-18B9-E301-D0C0-D66BD5E6CAEA}"/>
                </a:ext>
              </a:extLst>
            </p:cNvPr>
            <p:cNvSpPr txBox="1"/>
            <p:nvPr/>
          </p:nvSpPr>
          <p:spPr>
            <a:xfrm>
              <a:off x="43130" y="5667895"/>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98     100     110    400+</a:t>
              </a:r>
            </a:p>
          </p:txBody>
        </p:sp>
      </p:grpSp>
      <p:sp>
        <p:nvSpPr>
          <p:cNvPr id="9" name="Title 1">
            <a:extLst>
              <a:ext uri="{FF2B5EF4-FFF2-40B4-BE49-F238E27FC236}">
                <a16:creationId xmlns:a16="http://schemas.microsoft.com/office/drawing/2014/main" id="{ECBFDF88-29B5-55B7-B9E0-812F224C786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Claimed Dates</a:t>
            </a:r>
          </a:p>
        </p:txBody>
      </p:sp>
    </p:spTree>
    <p:extLst>
      <p:ext uri="{BB962C8B-B14F-4D97-AF65-F5344CB8AC3E}">
        <p14:creationId xmlns:p14="http://schemas.microsoft.com/office/powerpoint/2010/main" val="20640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#2</a:t>
            </a:r>
          </a:p>
        </p:txBody>
      </p:sp>
      <p:sp>
        <p:nvSpPr>
          <p:cNvPr id="4" name="TextBox 3">
            <a:extLst>
              <a:ext uri="{FF2B5EF4-FFF2-40B4-BE49-F238E27FC236}">
                <a16:creationId xmlns:a16="http://schemas.microsoft.com/office/drawing/2014/main" id="{02149BF4-16BD-B01E-5079-608AF8173D2C}"/>
              </a:ext>
            </a:extLst>
          </p:cNvPr>
          <p:cNvSpPr txBox="1"/>
          <p:nvPr/>
        </p:nvSpPr>
        <p:spPr>
          <a:xfrm>
            <a:off x="-13222" y="591723"/>
            <a:ext cx="12205222"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Syriac Bible Commentary</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B3E4C3-2BC8-02E4-EB9D-CA8B226FE399}"/>
              </a:ext>
            </a:extLst>
          </p:cNvPr>
          <p:cNvSpPr txBox="1"/>
          <p:nvPr/>
        </p:nvSpPr>
        <p:spPr>
          <a:xfrm>
            <a:off x="-9842" y="1129257"/>
            <a:ext cx="12198946" cy="2246769"/>
          </a:xfrm>
          <a:prstGeom prst="rect">
            <a:avLst/>
          </a:prstGeom>
          <a:solidFill>
            <a:schemeClr val="bg1">
              <a:lumMod val="95000"/>
            </a:schemeClr>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Title page to Book of Revelation reads:</a:t>
            </a:r>
          </a:p>
          <a:p>
            <a:endParaRPr lang="en-US" sz="2800" b="1" dirty="0">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“Again the revelation, which was upon the holy John the Evangelist from God when he was on the island of Patmos where he was thrown by the emperor Nero.” </a:t>
            </a:r>
            <a:r>
              <a:rPr lang="en-US" sz="2800" b="1" i="1" baseline="30000" dirty="0">
                <a:solidFill>
                  <a:srgbClr val="C00000"/>
                </a:solidFill>
                <a:latin typeface="Arial" panose="020B0604020202020204" pitchFamily="34" charset="0"/>
                <a:cs typeface="Arial" panose="020B0604020202020204" pitchFamily="34" charset="0"/>
              </a:rPr>
              <a:t>1</a:t>
            </a:r>
            <a:endParaRPr lang="en-US" sz="2800" b="1" i="1"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CB07C0C-FDCB-2FE8-266E-8A18BEFAB866}"/>
              </a:ext>
            </a:extLst>
          </p:cNvPr>
          <p:cNvSpPr txBox="1"/>
          <p:nvPr/>
        </p:nvSpPr>
        <p:spPr>
          <a:xfrm>
            <a:off x="7100" y="5916691"/>
            <a:ext cx="12161234" cy="933589"/>
          </a:xfrm>
          <a:prstGeom prst="rect">
            <a:avLst/>
          </a:prstGeom>
          <a:noFill/>
        </p:spPr>
        <p:txBody>
          <a:bodyPr wrap="square">
            <a:spAutoFit/>
          </a:bodyPr>
          <a:lstStyle/>
          <a:p>
            <a:r>
              <a:rPr lang="en-US" sz="2400" b="1" i="1" baseline="30000" dirty="0">
                <a:solidFill>
                  <a:srgbClr val="C00000"/>
                </a:solidFill>
                <a:latin typeface="Arial" panose="020B0604020202020204" pitchFamily="34" charset="0"/>
                <a:cs typeface="Arial" panose="020B0604020202020204" pitchFamily="34" charset="0"/>
              </a:rPr>
              <a:t>1</a:t>
            </a:r>
            <a:r>
              <a:rPr lang="en-US" sz="2800" b="1" i="1" baseline="30000"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a:t>
            </a:r>
            <a:r>
              <a:rPr lang="en-US" b="1" baseline="30000" dirty="0">
                <a:latin typeface="Arial" panose="020B0604020202020204" pitchFamily="34" charset="0"/>
                <a:cs typeface="Arial" panose="020B0604020202020204" pitchFamily="34" charset="0"/>
              </a:rPr>
              <a:t>nd</a:t>
            </a:r>
            <a:r>
              <a:rPr lang="en-US" b="1" dirty="0">
                <a:latin typeface="Arial" panose="020B0604020202020204" pitchFamily="34" charset="0"/>
                <a:cs typeface="Arial" panose="020B0604020202020204" pitchFamily="34" charset="0"/>
              </a:rPr>
              <a:t> - 4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century AD version of N.T. called the “</a:t>
            </a:r>
            <a:r>
              <a:rPr lang="en-US" b="1" dirty="0" err="1">
                <a:latin typeface="Arial" panose="020B0604020202020204" pitchFamily="34" charset="0"/>
                <a:cs typeface="Arial" panose="020B0604020202020204" pitchFamily="34" charset="0"/>
              </a:rPr>
              <a:t>Peshitto</a:t>
            </a:r>
            <a:r>
              <a:rPr lang="en-US" b="1" dirty="0">
                <a:latin typeface="Arial" panose="020B0604020202020204" pitchFamily="34" charset="0"/>
                <a:cs typeface="Arial" panose="020B0604020202020204" pitchFamily="34" charset="0"/>
              </a:rPr>
              <a:t>” in Dialect of Western Aramaic </a:t>
            </a:r>
            <a:endParaRPr lang="en-US" b="1" i="1" baseline="30000" dirty="0">
              <a:solidFill>
                <a:srgbClr val="C00000"/>
              </a:solidFill>
              <a:latin typeface="Arial" panose="020B0604020202020204" pitchFamily="34" charset="0"/>
              <a:cs typeface="Arial" panose="020B0604020202020204" pitchFamily="34" charset="0"/>
            </a:endParaRPr>
          </a:p>
          <a:p>
            <a:pPr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https://evangelicaltextualcriticism.blogspot.com/2007/03/prologue-of-revelation-in-syriac-text.html</a:t>
            </a:r>
          </a:p>
          <a:p>
            <a:pPr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https://www.soh.church/when-was-revelation-written</a:t>
            </a:r>
          </a:p>
        </p:txBody>
      </p:sp>
      <p:sp>
        <p:nvSpPr>
          <p:cNvPr id="12" name="Rectangle 14">
            <a:extLst>
              <a:ext uri="{FF2B5EF4-FFF2-40B4-BE49-F238E27FC236}">
                <a16:creationId xmlns:a16="http://schemas.microsoft.com/office/drawing/2014/main" id="{D75263A9-6EA7-32E2-545A-D4A7BCEDDD74}"/>
              </a:ext>
            </a:extLst>
          </p:cNvPr>
          <p:cNvSpPr>
            <a:spLocks noChangeArrowheads="1"/>
          </p:cNvSpPr>
          <p:nvPr/>
        </p:nvSpPr>
        <p:spPr bwMode="auto">
          <a:xfrm>
            <a:off x="-8062" y="58473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41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#2</a:t>
            </a:r>
          </a:p>
        </p:txBody>
      </p:sp>
      <p:sp>
        <p:nvSpPr>
          <p:cNvPr id="4" name="TextBox 3">
            <a:extLst>
              <a:ext uri="{FF2B5EF4-FFF2-40B4-BE49-F238E27FC236}">
                <a16:creationId xmlns:a16="http://schemas.microsoft.com/office/drawing/2014/main" id="{6CC44142-076D-1816-36D6-B094018EE24A}"/>
              </a:ext>
            </a:extLst>
          </p:cNvPr>
          <p:cNvSpPr txBox="1"/>
          <p:nvPr/>
        </p:nvSpPr>
        <p:spPr>
          <a:xfrm>
            <a:off x="-6384" y="3541353"/>
            <a:ext cx="12195487"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What is the basis for commentor’s claims?</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century commentator?</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 direct access to John’s eye-witnesses</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Whose writings are more reliable?</a:t>
            </a:r>
          </a:p>
        </p:txBody>
      </p:sp>
      <p:sp>
        <p:nvSpPr>
          <p:cNvPr id="11" name="TextBox 10">
            <a:extLst>
              <a:ext uri="{FF2B5EF4-FFF2-40B4-BE49-F238E27FC236}">
                <a16:creationId xmlns:a16="http://schemas.microsoft.com/office/drawing/2014/main" id="{7F5F03F4-315D-12F3-332A-346F4A070144}"/>
              </a:ext>
            </a:extLst>
          </p:cNvPr>
          <p:cNvSpPr txBox="1"/>
          <p:nvPr/>
        </p:nvSpPr>
        <p:spPr>
          <a:xfrm>
            <a:off x="-9752" y="1129257"/>
            <a:ext cx="12207571" cy="2246769"/>
          </a:xfrm>
          <a:prstGeom prst="rect">
            <a:avLst/>
          </a:prstGeom>
          <a:solidFill>
            <a:schemeClr val="bg1">
              <a:lumMod val="95000"/>
            </a:schemeClr>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Title page to Book of Revelation reads:</a:t>
            </a:r>
          </a:p>
          <a:p>
            <a:endParaRPr lang="en-US" sz="2800" b="1" dirty="0">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“Again the revelation, which was upon the holy John the Evangelist from God when he was on the island of Patmos where he was thrown by the emperor Nero.” </a:t>
            </a:r>
            <a:r>
              <a:rPr lang="en-US" sz="2800" b="1" i="1" baseline="30000" dirty="0">
                <a:solidFill>
                  <a:srgbClr val="C00000"/>
                </a:solidFill>
                <a:latin typeface="Arial" panose="020B0604020202020204" pitchFamily="34" charset="0"/>
                <a:cs typeface="Arial" panose="020B0604020202020204" pitchFamily="34" charset="0"/>
              </a:rPr>
              <a:t>1</a:t>
            </a:r>
            <a:endParaRPr lang="en-US" sz="2800" b="1" i="1"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F8EFF68-FE49-DB0C-7F23-CD196D4F91CC}"/>
              </a:ext>
            </a:extLst>
          </p:cNvPr>
          <p:cNvSpPr txBox="1"/>
          <p:nvPr/>
        </p:nvSpPr>
        <p:spPr>
          <a:xfrm>
            <a:off x="-13223" y="591723"/>
            <a:ext cx="12207571"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Syriac Bible Commentary</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75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#3</a:t>
            </a:r>
          </a:p>
        </p:txBody>
      </p:sp>
      <p:sp>
        <p:nvSpPr>
          <p:cNvPr id="13" name="TextBox 12">
            <a:extLst>
              <a:ext uri="{FF2B5EF4-FFF2-40B4-BE49-F238E27FC236}">
                <a16:creationId xmlns:a16="http://schemas.microsoft.com/office/drawing/2014/main" id="{66CD5096-48C7-D3A9-70AE-452C4EC3041A}"/>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Jewish Persecution</a:t>
            </a:r>
            <a:endParaRPr lang="en-US" sz="2400" b="1" u="sng"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445D57-2937-437B-E90C-A3E2BCDF00F4}"/>
              </a:ext>
            </a:extLst>
          </p:cNvPr>
          <p:cNvSpPr txBox="1"/>
          <p:nvPr/>
        </p:nvSpPr>
        <p:spPr>
          <a:xfrm>
            <a:off x="0" y="1149660"/>
            <a:ext cx="9117938" cy="1384995"/>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Jewish persecution of Christians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Could only occur BEFORE fall of Jerusalem</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Jewish nation too weak after fall of Jerusalem</a:t>
            </a:r>
          </a:p>
        </p:txBody>
      </p:sp>
    </p:spTree>
    <p:extLst>
      <p:ext uri="{BB962C8B-B14F-4D97-AF65-F5344CB8AC3E}">
        <p14:creationId xmlns:p14="http://schemas.microsoft.com/office/powerpoint/2010/main" val="115828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#3</a:t>
            </a:r>
          </a:p>
        </p:txBody>
      </p:sp>
      <p:sp>
        <p:nvSpPr>
          <p:cNvPr id="4" name="TextBox 3">
            <a:extLst>
              <a:ext uri="{FF2B5EF4-FFF2-40B4-BE49-F238E27FC236}">
                <a16:creationId xmlns:a16="http://schemas.microsoft.com/office/drawing/2014/main" id="{0305D22F-FE5D-1BEC-550F-DC53690984F1}"/>
              </a:ext>
            </a:extLst>
          </p:cNvPr>
          <p:cNvSpPr txBox="1"/>
          <p:nvPr/>
        </p:nvSpPr>
        <p:spPr>
          <a:xfrm>
            <a:off x="8130" y="1143044"/>
            <a:ext cx="9144000"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villain is Rome, not Jews</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characteristics of “Harlot”</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Only consistent with Rome, not Jews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Chapters 13, 16, 17, 18, 19</a:t>
            </a:r>
          </a:p>
          <a:p>
            <a:endParaRPr lang="en-US" sz="2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7743520-6A67-090A-BD67-FCF968D8AAAD}"/>
              </a:ext>
            </a:extLst>
          </p:cNvPr>
          <p:cNvSpPr txBox="1"/>
          <p:nvPr/>
        </p:nvSpPr>
        <p:spPr>
          <a:xfrm>
            <a:off x="-1" y="594174"/>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Jewish Persecution</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9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#4</a:t>
            </a:r>
          </a:p>
        </p:txBody>
      </p:sp>
      <p:sp>
        <p:nvSpPr>
          <p:cNvPr id="4" name="TextBox 3">
            <a:extLst>
              <a:ext uri="{FF2B5EF4-FFF2-40B4-BE49-F238E27FC236}">
                <a16:creationId xmlns:a16="http://schemas.microsoft.com/office/drawing/2014/main" id="{47B3EF23-5503-AE58-804A-0680DED7B763}"/>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Judaizing Heretics in Church</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2E6F441-E82C-C249-EA02-B5E43A553E1F}"/>
              </a:ext>
            </a:extLst>
          </p:cNvPr>
          <p:cNvSpPr txBox="1"/>
          <p:nvPr/>
        </p:nvSpPr>
        <p:spPr>
          <a:xfrm>
            <a:off x="-6600" y="1118266"/>
            <a:ext cx="12198600" cy="3539430"/>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“The issue of the Judaizing heretics in the Church (Rev. 2:6,9,15; 3:9) is emphasized in the letters to the seven churches of Asia in the book of Revelation. This tells us something about the dating of the letter because the Judaizing heretics </a:t>
            </a:r>
            <a:r>
              <a:rPr lang="en-US" sz="2800" b="1" i="1" u="sng" dirty="0">
                <a:latin typeface="Arial" panose="020B0604020202020204" pitchFamily="34" charset="0"/>
                <a:cs typeface="Arial" panose="020B0604020202020204" pitchFamily="34" charset="0"/>
              </a:rPr>
              <a:t>lost a great deal of influence</a:t>
            </a:r>
            <a:r>
              <a:rPr lang="en-US" sz="2800" b="1" i="1" dirty="0">
                <a:latin typeface="Arial" panose="020B0604020202020204" pitchFamily="34" charset="0"/>
                <a:cs typeface="Arial" panose="020B0604020202020204" pitchFamily="34" charset="0"/>
              </a:rPr>
              <a:t> after Paul’s letters (epistles) were being circulated.  Also, </a:t>
            </a:r>
            <a:r>
              <a:rPr lang="en-US" sz="2800" b="1" i="1" u="sng" dirty="0">
                <a:latin typeface="Arial" panose="020B0604020202020204" pitchFamily="34" charset="0"/>
                <a:cs typeface="Arial" panose="020B0604020202020204" pitchFamily="34" charset="0"/>
              </a:rPr>
              <a:t>it makes a lot of sense</a:t>
            </a:r>
            <a:r>
              <a:rPr lang="en-US" sz="2800" b="1" i="1" dirty="0">
                <a:latin typeface="Arial" panose="020B0604020202020204" pitchFamily="34" charset="0"/>
                <a:cs typeface="Arial" panose="020B0604020202020204" pitchFamily="34" charset="0"/>
              </a:rPr>
              <a:t> that the heresy would have been a much smaller issue after so many Jews were slaughtered in 70 AD. Only an early date of authorship allows for the heretics to be a significant problem.”</a:t>
            </a:r>
          </a:p>
        </p:txBody>
      </p:sp>
      <p:sp>
        <p:nvSpPr>
          <p:cNvPr id="12" name="TextBox 11">
            <a:extLst>
              <a:ext uri="{FF2B5EF4-FFF2-40B4-BE49-F238E27FC236}">
                <a16:creationId xmlns:a16="http://schemas.microsoft.com/office/drawing/2014/main" id="{4F824E61-2329-AB46-E71A-3446C14EF92A}"/>
              </a:ext>
            </a:extLst>
          </p:cNvPr>
          <p:cNvSpPr txBox="1"/>
          <p:nvPr/>
        </p:nvSpPr>
        <p:spPr>
          <a:xfrm>
            <a:off x="7100" y="4923573"/>
            <a:ext cx="12147256" cy="954107"/>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Jewish / Roman war 66-70 AD</a:t>
            </a:r>
            <a:endParaRPr lang="en-US" sz="2800" b="1" i="1" dirty="0">
              <a:solidFill>
                <a:srgbClr val="0070C0"/>
              </a:solidFill>
              <a:latin typeface="Arial" panose="020B0604020202020204" pitchFamily="34" charset="0"/>
              <a:cs typeface="Arial" panose="020B0604020202020204" pitchFamily="34" charset="0"/>
            </a:endParaRPr>
          </a:p>
          <a:p>
            <a:pPr marL="75438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 Josephus:  1.1 million Jews died</a:t>
            </a:r>
            <a:endParaRPr lang="en-US" sz="2800" b="1" i="1" dirty="0">
              <a:solidFill>
                <a:srgbClr val="0070C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FAD4D4D-3077-6904-B5C4-9F6D5C46C06E}"/>
              </a:ext>
            </a:extLst>
          </p:cNvPr>
          <p:cNvSpPr txBox="1"/>
          <p:nvPr/>
        </p:nvSpPr>
        <p:spPr>
          <a:xfrm>
            <a:off x="7100" y="6467819"/>
            <a:ext cx="1214725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https://www.soh.church/when-was-revelation-written/</a:t>
            </a:r>
            <a:endParaRPr lang="en-US" sz="2000" b="1" dirty="0">
              <a:latin typeface="Arial" panose="020B0604020202020204" pitchFamily="34" charset="0"/>
              <a:cs typeface="Arial" panose="020B0604020202020204" pitchFamily="34" charset="0"/>
            </a:endParaRPr>
          </a:p>
        </p:txBody>
      </p:sp>
      <p:sp>
        <p:nvSpPr>
          <p:cNvPr id="13" name="Rectangle 14">
            <a:extLst>
              <a:ext uri="{FF2B5EF4-FFF2-40B4-BE49-F238E27FC236}">
                <a16:creationId xmlns:a16="http://schemas.microsoft.com/office/drawing/2014/main" id="{CEE0C735-ECBF-37E7-3146-31E0ECBFAC03}"/>
              </a:ext>
            </a:extLst>
          </p:cNvPr>
          <p:cNvSpPr>
            <a:spLocks noChangeArrowheads="1"/>
          </p:cNvSpPr>
          <p:nvPr/>
        </p:nvSpPr>
        <p:spPr bwMode="auto">
          <a:xfrm>
            <a:off x="-8062" y="64569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4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#4</a:t>
            </a:r>
          </a:p>
        </p:txBody>
      </p:sp>
      <p:sp>
        <p:nvSpPr>
          <p:cNvPr id="4" name="TextBox 3">
            <a:extLst>
              <a:ext uri="{FF2B5EF4-FFF2-40B4-BE49-F238E27FC236}">
                <a16:creationId xmlns:a16="http://schemas.microsoft.com/office/drawing/2014/main" id="{B6639FAB-223A-A6B2-F09E-1477B7834B05}"/>
              </a:ext>
            </a:extLst>
          </p:cNvPr>
          <p:cNvSpPr txBox="1"/>
          <p:nvPr/>
        </p:nvSpPr>
        <p:spPr>
          <a:xfrm>
            <a:off x="0" y="591723"/>
            <a:ext cx="12192000"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Judaizing Heretics in Church</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131B4BE-43A7-D0DC-2BD1-A4AAA10B9DB4}"/>
              </a:ext>
            </a:extLst>
          </p:cNvPr>
          <p:cNvSpPr txBox="1"/>
          <p:nvPr/>
        </p:nvSpPr>
        <p:spPr>
          <a:xfrm>
            <a:off x="16049" y="1118266"/>
            <a:ext cx="8678645" cy="4401205"/>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“It makes a lot of sense?”</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Very subjective reasoning – no evidence</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Nicolaitans:  Rev 2, Jude 4-16, 2 Peter 2:2-21</a:t>
            </a: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Founded by Nicolaus of Antioch</a:t>
            </a:r>
            <a:r>
              <a:rPr lang="en-US" sz="2800" b="1" baseline="30000" dirty="0">
                <a:solidFill>
                  <a:srgbClr val="C00000"/>
                </a:solidFill>
                <a:latin typeface="Arial" panose="020B0604020202020204" pitchFamily="34" charset="0"/>
                <a:cs typeface="Arial" panose="020B0604020202020204" pitchFamily="34" charset="0"/>
              </a:rPr>
              <a:t> 1 </a:t>
            </a:r>
            <a:endParaRPr lang="en-US" sz="2800" b="1" dirty="0">
              <a:latin typeface="Arial" panose="020B0604020202020204" pitchFamily="34" charset="0"/>
              <a:cs typeface="Arial" panose="020B0604020202020204" pitchFamily="34" charset="0"/>
            </a:endParaRPr>
          </a:p>
          <a:p>
            <a:pPr marL="914400" lvl="1" indent="-4572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Centered in Asia Minor; not involved in DoJ</a:t>
            </a:r>
          </a:p>
          <a:p>
            <a:pPr marL="1257300" lvl="2" indent="-342900" algn="just">
              <a:buFont typeface="Wingdings" panose="05000000000000000000" pitchFamily="2" charset="2"/>
              <a:buChar char="Ø"/>
            </a:pPr>
            <a:r>
              <a:rPr lang="en-US" sz="2800" b="1" dirty="0">
                <a:latin typeface="Arial" panose="020B0604020202020204" pitchFamily="34" charset="0"/>
                <a:cs typeface="Arial" panose="020B0604020202020204" pitchFamily="34" charset="0"/>
              </a:rPr>
              <a:t>Problem for Ephesus and Pergamum</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Why even bring them up?</a:t>
            </a:r>
          </a:p>
          <a:p>
            <a:pPr marL="800100" lvl="1" indent="-342900" algn="just">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Many heretics passed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a:t>
            </a:r>
          </a:p>
        </p:txBody>
      </p:sp>
      <p:sp>
        <p:nvSpPr>
          <p:cNvPr id="17" name="TextBox 16">
            <a:extLst>
              <a:ext uri="{FF2B5EF4-FFF2-40B4-BE49-F238E27FC236}">
                <a16:creationId xmlns:a16="http://schemas.microsoft.com/office/drawing/2014/main" id="{CAA92474-DC44-8561-A08F-91C276A24846}"/>
              </a:ext>
            </a:extLst>
          </p:cNvPr>
          <p:cNvSpPr txBox="1"/>
          <p:nvPr/>
        </p:nvSpPr>
        <p:spPr>
          <a:xfrm>
            <a:off x="-12191" y="6438610"/>
            <a:ext cx="9107424" cy="461665"/>
          </a:xfrm>
          <a:prstGeom prst="rect">
            <a:avLst/>
          </a:prstGeom>
          <a:noFill/>
        </p:spPr>
        <p:txBody>
          <a:bodyPr wrap="square" rtlCol="0">
            <a:spAutoFit/>
          </a:bodyPr>
          <a:lstStyle/>
          <a:p>
            <a:pPr algn="just"/>
            <a:r>
              <a:rPr lang="en-US" sz="2400" b="1" baseline="30000" dirty="0">
                <a:solidFill>
                  <a:srgbClr val="C00000"/>
                </a:solidFill>
                <a:latin typeface="Arial" panose="020B0604020202020204" pitchFamily="34" charset="0"/>
                <a:cs typeface="Arial" panose="020B0604020202020204" pitchFamily="34" charset="0"/>
              </a:rPr>
              <a:t>1 </a:t>
            </a:r>
            <a:r>
              <a:rPr lang="en-US" sz="2400" b="1" i="1" dirty="0"/>
              <a:t>Against Heresies </a:t>
            </a:r>
            <a:r>
              <a:rPr lang="en-US" sz="2400" b="1" dirty="0"/>
              <a:t>III. xi. 1</a:t>
            </a:r>
            <a:endParaRPr lang="en-US"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12E7027-D671-E5B7-73F3-FE85C5CD7C97}"/>
              </a:ext>
            </a:extLst>
          </p:cNvPr>
          <p:cNvSpPr txBox="1"/>
          <p:nvPr/>
        </p:nvSpPr>
        <p:spPr>
          <a:xfrm>
            <a:off x="8729442" y="3157734"/>
            <a:ext cx="3269553" cy="3108543"/>
          </a:xfrm>
          <a:prstGeom prst="rect">
            <a:avLst/>
          </a:prstGeom>
          <a:solidFill>
            <a:schemeClr val="bg1">
              <a:lumMod val="95000"/>
            </a:schemeClr>
          </a:solidFill>
        </p:spPr>
        <p:txBody>
          <a:bodyPr wrap="square">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Adoptionism (1)</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Docetism (2)</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Montanism (2)</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Gnosticism (2)</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Sabellianism (3)</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Arianism (3)</a:t>
            </a: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Pelagianism (5)</a:t>
            </a:r>
          </a:p>
        </p:txBody>
      </p:sp>
      <p:sp>
        <p:nvSpPr>
          <p:cNvPr id="12" name="Rectangle 14">
            <a:extLst>
              <a:ext uri="{FF2B5EF4-FFF2-40B4-BE49-F238E27FC236}">
                <a16:creationId xmlns:a16="http://schemas.microsoft.com/office/drawing/2014/main" id="{80A38A43-66D9-76E8-4620-8715E8B6D898}"/>
              </a:ext>
            </a:extLst>
          </p:cNvPr>
          <p:cNvSpPr>
            <a:spLocks noChangeArrowheads="1"/>
          </p:cNvSpPr>
          <p:nvPr/>
        </p:nvSpPr>
        <p:spPr bwMode="auto">
          <a:xfrm>
            <a:off x="-8062" y="64569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9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500"/>
                                        <p:tgtEl>
                                          <p:spTgt spid="11">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#5</a:t>
            </a:r>
          </a:p>
        </p:txBody>
      </p:sp>
      <p:sp>
        <p:nvSpPr>
          <p:cNvPr id="4" name="TextBox 3">
            <a:extLst>
              <a:ext uri="{FF2B5EF4-FFF2-40B4-BE49-F238E27FC236}">
                <a16:creationId xmlns:a16="http://schemas.microsoft.com/office/drawing/2014/main" id="{C5922762-CDF6-D475-3974-54921C461639}"/>
              </a:ext>
            </a:extLst>
          </p:cNvPr>
          <p:cNvSpPr txBox="1"/>
          <p:nvPr/>
        </p:nvSpPr>
        <p:spPr>
          <a:xfrm>
            <a:off x="-1" y="591723"/>
            <a:ext cx="1219601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Temple in Revelation 11</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CE92AD-1EB6-07D7-7B99-3C842AD02311}"/>
              </a:ext>
            </a:extLst>
          </p:cNvPr>
          <p:cNvSpPr txBox="1"/>
          <p:nvPr/>
        </p:nvSpPr>
        <p:spPr>
          <a:xfrm>
            <a:off x="-6601" y="1116353"/>
            <a:ext cx="12174935"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a:t>
            </a: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p:txBody>
      </p:sp>
      <p:sp>
        <p:nvSpPr>
          <p:cNvPr id="12" name="TextBox 11">
            <a:extLst>
              <a:ext uri="{FF2B5EF4-FFF2-40B4-BE49-F238E27FC236}">
                <a16:creationId xmlns:a16="http://schemas.microsoft.com/office/drawing/2014/main" id="{E634C524-688F-9D4D-ED28-38EB7048EE1E}"/>
              </a:ext>
            </a:extLst>
          </p:cNvPr>
          <p:cNvSpPr txBox="1"/>
          <p:nvPr/>
        </p:nvSpPr>
        <p:spPr>
          <a:xfrm>
            <a:off x="16050" y="3077697"/>
            <a:ext cx="9107424" cy="1815882"/>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John told to measure the temple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Couldn’t if Jerusalem already destroyed</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Therefore, Revelation writing must be early date</a:t>
            </a:r>
          </a:p>
        </p:txBody>
      </p:sp>
    </p:spTree>
    <p:extLst>
      <p:ext uri="{BB962C8B-B14F-4D97-AF65-F5344CB8AC3E}">
        <p14:creationId xmlns:p14="http://schemas.microsoft.com/office/powerpoint/2010/main" val="35947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#5</a:t>
            </a:r>
          </a:p>
        </p:txBody>
      </p:sp>
      <p:sp>
        <p:nvSpPr>
          <p:cNvPr id="4" name="TextBox 3">
            <a:extLst>
              <a:ext uri="{FF2B5EF4-FFF2-40B4-BE49-F238E27FC236}">
                <a16:creationId xmlns:a16="http://schemas.microsoft.com/office/drawing/2014/main" id="{3C4AEF61-28E7-7321-338E-C6CA39F113AB}"/>
              </a:ext>
            </a:extLst>
          </p:cNvPr>
          <p:cNvSpPr txBox="1"/>
          <p:nvPr/>
        </p:nvSpPr>
        <p:spPr>
          <a:xfrm>
            <a:off x="0" y="591723"/>
            <a:ext cx="12192000"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Temple in Revelation 11</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8C9B5A-6ACC-3084-E07E-0BA173EA70E9}"/>
              </a:ext>
            </a:extLst>
          </p:cNvPr>
          <p:cNvSpPr txBox="1"/>
          <p:nvPr/>
        </p:nvSpPr>
        <p:spPr>
          <a:xfrm>
            <a:off x="7101" y="2954441"/>
            <a:ext cx="12178298" cy="3970318"/>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How could John transport to Jerusalem temple?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Even 68 AD’ers claim John on Patmos at this time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John could not see or reach Jerusalem from Patmos</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Literal temple would be nonsensical</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Ezekiel 41:13</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Ezekiel told to measure temple that did not yet exist</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Did God transport Ezekiel into the future?  No</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Clearly symbolic vision to Ezekiel</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Rev 11:1 symbolic as well</a:t>
            </a:r>
          </a:p>
        </p:txBody>
      </p:sp>
      <p:sp>
        <p:nvSpPr>
          <p:cNvPr id="12" name="TextBox 11">
            <a:extLst>
              <a:ext uri="{FF2B5EF4-FFF2-40B4-BE49-F238E27FC236}">
                <a16:creationId xmlns:a16="http://schemas.microsoft.com/office/drawing/2014/main" id="{67DAD340-44BB-354E-FDA0-469883072CF2}"/>
              </a:ext>
            </a:extLst>
          </p:cNvPr>
          <p:cNvSpPr txBox="1"/>
          <p:nvPr/>
        </p:nvSpPr>
        <p:spPr>
          <a:xfrm>
            <a:off x="-6601" y="1116353"/>
            <a:ext cx="12192000"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a:t>
            </a: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p:txBody>
      </p:sp>
    </p:spTree>
    <p:extLst>
      <p:ext uri="{BB962C8B-B14F-4D97-AF65-F5344CB8AC3E}">
        <p14:creationId xmlns:p14="http://schemas.microsoft.com/office/powerpoint/2010/main" val="1991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500"/>
                                        <p:tgtEl>
                                          <p:spTgt spid="11">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500"/>
                                        <p:tgtEl>
                                          <p:spTgt spid="1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#6</a:t>
            </a:r>
          </a:p>
        </p:txBody>
      </p:sp>
      <p:sp>
        <p:nvSpPr>
          <p:cNvPr id="4" name="TextBox 3">
            <a:extLst>
              <a:ext uri="{FF2B5EF4-FFF2-40B4-BE49-F238E27FC236}">
                <a16:creationId xmlns:a16="http://schemas.microsoft.com/office/drawing/2014/main" id="{F384D6D6-E11C-23BD-298D-6205D7091768}"/>
              </a:ext>
            </a:extLst>
          </p:cNvPr>
          <p:cNvSpPr txBox="1"/>
          <p:nvPr/>
        </p:nvSpPr>
        <p:spPr>
          <a:xfrm>
            <a:off x="-1" y="591723"/>
            <a:ext cx="1218910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John Must Prophesy, Again</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48046C-EF77-C970-0B57-107CCCBEB857}"/>
              </a:ext>
            </a:extLst>
          </p:cNvPr>
          <p:cNvSpPr txBox="1"/>
          <p:nvPr/>
        </p:nvSpPr>
        <p:spPr>
          <a:xfrm>
            <a:off x="-19135" y="1140593"/>
            <a:ext cx="12211135" cy="1384995"/>
          </a:xfrm>
          <a:prstGeom prst="rect">
            <a:avLst/>
          </a:prstGeom>
          <a:solidFill>
            <a:srgbClr val="FFFF00"/>
          </a:solidFill>
          <a:ln>
            <a:solidFill>
              <a:schemeClr val="tx1"/>
            </a:solidFill>
          </a:ln>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Revelation 10:11</a:t>
            </a:r>
          </a:p>
          <a:p>
            <a:pPr algn="just"/>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He says unto me, You must again prophesy to the peoples, and to the tongues, and to the nations, and to many kings.”</a:t>
            </a:r>
          </a:p>
        </p:txBody>
      </p:sp>
      <p:sp>
        <p:nvSpPr>
          <p:cNvPr id="12" name="TextBox 11">
            <a:extLst>
              <a:ext uri="{FF2B5EF4-FFF2-40B4-BE49-F238E27FC236}">
                <a16:creationId xmlns:a16="http://schemas.microsoft.com/office/drawing/2014/main" id="{139073E8-7A91-9BE2-1EDB-56A49B72C5D0}"/>
              </a:ext>
            </a:extLst>
          </p:cNvPr>
          <p:cNvSpPr txBox="1"/>
          <p:nvPr/>
        </p:nvSpPr>
        <p:spPr>
          <a:xfrm>
            <a:off x="1503939" y="2733879"/>
            <a:ext cx="9101888" cy="3970318"/>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John was told that he “must prophesy again”</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He would have been too old and weak at the end of Domitian’s reign to perform those duties</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Therefore, an earlier date is necessary</a:t>
            </a:r>
          </a:p>
          <a:p>
            <a:endParaRPr lang="en-US" sz="2000" b="1" dirty="0">
              <a:latin typeface="Arial" panose="020B0604020202020204" pitchFamily="34" charset="0"/>
              <a:cs typeface="Arial" panose="020B0604020202020204" pitchFamily="34" charset="0"/>
            </a:endParaRPr>
          </a:p>
          <a:p>
            <a:pPr algn="r"/>
            <a:endParaRPr lang="en-US" sz="1600" b="1" i="1" dirty="0">
              <a:latin typeface="Arial" panose="020B0604020202020204" pitchFamily="34" charset="0"/>
              <a:cs typeface="Arial" panose="020B0604020202020204" pitchFamily="34" charset="0"/>
            </a:endParaRPr>
          </a:p>
          <a:p>
            <a:pPr algn="r"/>
            <a:r>
              <a:rPr lang="en-US" sz="1600" b="1" i="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Commentary on the Apocalypse”</a:t>
            </a:r>
            <a:endParaRPr lang="en-US" sz="1600" b="1" i="1" dirty="0">
              <a:latin typeface="Arial" panose="020B0604020202020204" pitchFamily="34" charset="0"/>
              <a:cs typeface="Arial" panose="020B0604020202020204" pitchFamily="34" charset="0"/>
            </a:endParaRPr>
          </a:p>
          <a:p>
            <a:pPr algn="r"/>
            <a:r>
              <a:rPr lang="en-US" sz="1600" b="1" i="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From the Tenth Chapter, vs 11”</a:t>
            </a:r>
          </a:p>
          <a:p>
            <a:pPr algn="r"/>
            <a:r>
              <a:rPr lang="en-US" sz="1600" b="1" dirty="0">
                <a:latin typeface="Arial" panose="020B0604020202020204" pitchFamily="34" charset="0"/>
                <a:cs typeface="Arial" panose="020B0604020202020204" pitchFamily="34" charset="0"/>
              </a:rPr>
              <a:t>https://www.newadvent.org/fathers/0712.htm</a:t>
            </a:r>
          </a:p>
        </p:txBody>
      </p:sp>
    </p:spTree>
    <p:extLst>
      <p:ext uri="{BB962C8B-B14F-4D97-AF65-F5344CB8AC3E}">
        <p14:creationId xmlns:p14="http://schemas.microsoft.com/office/powerpoint/2010/main" val="13553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#6</a:t>
            </a:r>
          </a:p>
        </p:txBody>
      </p:sp>
      <p:sp>
        <p:nvSpPr>
          <p:cNvPr id="4" name="TextBox 3">
            <a:extLst>
              <a:ext uri="{FF2B5EF4-FFF2-40B4-BE49-F238E27FC236}">
                <a16:creationId xmlns:a16="http://schemas.microsoft.com/office/drawing/2014/main" id="{645D2B42-4586-7F54-F763-3AD071997E8A}"/>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John Must Prophesy, Again</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94CA6D-DC20-E705-957C-FD8085563A00}"/>
              </a:ext>
            </a:extLst>
          </p:cNvPr>
          <p:cNvSpPr txBox="1"/>
          <p:nvPr/>
        </p:nvSpPr>
        <p:spPr>
          <a:xfrm>
            <a:off x="16050" y="1140593"/>
            <a:ext cx="9107424" cy="483209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Eusebius:  Book 3:23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John left Patmos on death of Domitian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John lived into reign of Trajan (98-117 AD)</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Eusebius Quotes Irenaeus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“All clergy in Asia came in contact with John.”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Contextually, this was after John left Patmos</a:t>
            </a:r>
          </a:p>
          <a:p>
            <a:pPr lvl="1"/>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John was capable to continuing his Asian ministry</a:t>
            </a:r>
          </a:p>
        </p:txBody>
      </p:sp>
      <p:sp>
        <p:nvSpPr>
          <p:cNvPr id="13" name="TextBox 12">
            <a:extLst>
              <a:ext uri="{FF2B5EF4-FFF2-40B4-BE49-F238E27FC236}">
                <a16:creationId xmlns:a16="http://schemas.microsoft.com/office/drawing/2014/main" id="{47315476-0524-E616-9E72-CC2F1F198A58}"/>
              </a:ext>
            </a:extLst>
          </p:cNvPr>
          <p:cNvSpPr txBox="1"/>
          <p:nvPr/>
        </p:nvSpPr>
        <p:spPr>
          <a:xfrm>
            <a:off x="5087" y="6261669"/>
            <a:ext cx="9107424" cy="615553"/>
          </a:xfrm>
          <a:prstGeom prst="rect">
            <a:avLst/>
          </a:prstGeom>
          <a:noFill/>
        </p:spPr>
        <p:txBody>
          <a:bodyPr wrap="square" rtlCol="0">
            <a:spAutoFit/>
          </a:bodyPr>
          <a:lstStyle/>
          <a:p>
            <a:r>
              <a:rPr lang="en-US" sz="2400" b="1" baseline="30000" dirty="0">
                <a:solidFill>
                  <a:srgbClr val="C00000"/>
                </a:solidFill>
                <a:latin typeface="Arial" panose="020B0604020202020204" pitchFamily="34" charset="0"/>
                <a:cs typeface="Arial" panose="020B0604020202020204" pitchFamily="34" charset="0"/>
              </a:rPr>
              <a:t>1</a:t>
            </a:r>
            <a:r>
              <a:rPr lang="en-US" sz="2000" b="1" baseline="30000" dirty="0">
                <a:solidFill>
                  <a:srgbClr val="C00000"/>
                </a:solidFill>
                <a:latin typeface="Arial" panose="020B0604020202020204" pitchFamily="34" charset="0"/>
                <a:cs typeface="Arial" panose="020B0604020202020204" pitchFamily="34" charset="0"/>
              </a:rPr>
              <a:t> </a:t>
            </a:r>
            <a:r>
              <a:rPr lang="en-US" sz="2000" b="1" baseline="30000"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“Concerning John the Apostle and the Revelation on Patmos”</a:t>
            </a:r>
          </a:p>
          <a:p>
            <a:pPr lvl="1"/>
            <a:r>
              <a:rPr lang="en-US" sz="1400" b="1" dirty="0">
                <a:latin typeface="Arial" panose="020B0604020202020204" pitchFamily="34" charset="0"/>
                <a:cs typeface="Arial" panose="020B0604020202020204" pitchFamily="34" charset="0"/>
              </a:rPr>
              <a:t>https://emp.byui.edu/SatterfieldB/Rel212/Eusebius/Eusebius%20on%20John.html</a:t>
            </a:r>
          </a:p>
        </p:txBody>
      </p:sp>
      <p:sp>
        <p:nvSpPr>
          <p:cNvPr id="12" name="Rectangle 14">
            <a:extLst>
              <a:ext uri="{FF2B5EF4-FFF2-40B4-BE49-F238E27FC236}">
                <a16:creationId xmlns:a16="http://schemas.microsoft.com/office/drawing/2014/main" id="{9D8C38B5-DB9A-66B6-4D06-281A857A22B0}"/>
              </a:ext>
            </a:extLst>
          </p:cNvPr>
          <p:cNvSpPr>
            <a:spLocks noChangeArrowheads="1"/>
          </p:cNvSpPr>
          <p:nvPr/>
        </p:nvSpPr>
        <p:spPr bwMode="auto">
          <a:xfrm>
            <a:off x="-8062" y="6218809"/>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94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animEffect transition="in" filter="fade">
                                      <p:cBhvr>
                                        <p:cTn id="15" dur="500"/>
                                        <p:tgtEl>
                                          <p:spTgt spid="11">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animEffect transition="in" filter="fade">
                                      <p:cBhvr>
                                        <p:cTn id="18" dur="500"/>
                                        <p:tgtEl>
                                          <p:spTgt spid="11">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Effect transition="in" filter="fade">
                                      <p:cBhvr>
                                        <p:cTn id="21" dur="500"/>
                                        <p:tgtEl>
                                          <p:spTgt spid="11">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0" end="10"/>
                                            </p:txEl>
                                          </p:spTgt>
                                        </p:tgtEl>
                                        <p:attrNameLst>
                                          <p:attrName>style.visibility</p:attrName>
                                        </p:attrNameLst>
                                      </p:cBhvr>
                                      <p:to>
                                        <p:strVal val="visible"/>
                                      </p:to>
                                    </p:set>
                                    <p:animEffect transition="in" filter="fade">
                                      <p:cBhvr>
                                        <p:cTn id="26"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AE8F00B-97FA-EA4E-5C5B-CE16D8754981}"/>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8" name="Title 1">
            <a:extLst>
              <a:ext uri="{FF2B5EF4-FFF2-40B4-BE49-F238E27FC236}">
                <a16:creationId xmlns:a16="http://schemas.microsoft.com/office/drawing/2014/main" id="{F062BF53-8148-5F9F-4F32-3FA78BBF6D39}"/>
              </a:ext>
            </a:extLst>
          </p:cNvPr>
          <p:cNvSpPr txBox="1">
            <a:spLocks/>
          </p:cNvSpPr>
          <p:nvPr/>
        </p:nvSpPr>
        <p:spPr>
          <a:xfrm>
            <a:off x="11833" y="5663"/>
            <a:ext cx="12144668"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Why The Food Fight?</a:t>
            </a:r>
          </a:p>
        </p:txBody>
      </p:sp>
      <p:sp>
        <p:nvSpPr>
          <p:cNvPr id="2" name="TextBox 1">
            <a:extLst>
              <a:ext uri="{FF2B5EF4-FFF2-40B4-BE49-F238E27FC236}">
                <a16:creationId xmlns:a16="http://schemas.microsoft.com/office/drawing/2014/main" id="{EDD88C34-2E17-09E0-948E-5A4FC8323861}"/>
              </a:ext>
            </a:extLst>
          </p:cNvPr>
          <p:cNvSpPr txBox="1"/>
          <p:nvPr/>
        </p:nvSpPr>
        <p:spPr>
          <a:xfrm>
            <a:off x="1612581" y="652623"/>
            <a:ext cx="8943172" cy="4832092"/>
          </a:xfrm>
          <a:prstGeom prst="rect">
            <a:avLst/>
          </a:prstGeom>
          <a:noFill/>
        </p:spPr>
        <p:txBody>
          <a:bodyPr wrap="square" rtlCol="0">
            <a:spAutoFit/>
          </a:bodyPr>
          <a:lstStyle/>
          <a:p>
            <a:pPr marL="514350" indent="-514350">
              <a:buFont typeface="+mj-lt"/>
              <a:buAutoNum type="arabicPeriod"/>
            </a:pPr>
            <a:r>
              <a:rPr lang="en-US" sz="2800" b="1" dirty="0">
                <a:latin typeface="Arial" panose="020B0604020202020204" pitchFamily="34" charset="0"/>
                <a:cs typeface="Arial" panose="020B0604020202020204" pitchFamily="34" charset="0"/>
              </a:rPr>
              <a:t>Revelation </a:t>
            </a:r>
            <a:r>
              <a:rPr lang="en-US" sz="2800" b="1" dirty="0">
                <a:solidFill>
                  <a:srgbClr val="C00000"/>
                </a:solidFill>
                <a:latin typeface="Arial" panose="020B0604020202020204" pitchFamily="34" charset="0"/>
                <a:cs typeface="Arial" panose="020B0604020202020204" pitchFamily="34" charset="0"/>
              </a:rPr>
              <a:t>agendas</a:t>
            </a:r>
            <a:r>
              <a:rPr lang="en-US" sz="2800" b="1" dirty="0">
                <a:latin typeface="Arial" panose="020B0604020202020204" pitchFamily="34" charset="0"/>
                <a:cs typeface="Arial" panose="020B0604020202020204" pitchFamily="34" charset="0"/>
              </a:rPr>
              <a:t> push their own </a:t>
            </a:r>
            <a:r>
              <a:rPr lang="en-US" sz="2800" b="1" dirty="0">
                <a:solidFill>
                  <a:srgbClr val="C00000"/>
                </a:solidFill>
                <a:latin typeface="Arial" panose="020B0604020202020204" pitchFamily="34" charset="0"/>
                <a:cs typeface="Arial" panose="020B0604020202020204" pitchFamily="34" charset="0"/>
              </a:rPr>
              <a:t>dates</a:t>
            </a:r>
          </a:p>
          <a:p>
            <a:pPr marL="514350" indent="-514350">
              <a:buAutoNum type="arabicPeriod" startAt="2"/>
            </a:pPr>
            <a:r>
              <a:rPr lang="en-US" sz="2800" b="1" dirty="0">
                <a:latin typeface="Arial" panose="020B0604020202020204" pitchFamily="34" charset="0"/>
                <a:cs typeface="Arial" panose="020B0604020202020204" pitchFamily="34" charset="0"/>
              </a:rPr>
              <a:t>Revelation </a:t>
            </a:r>
            <a:r>
              <a:rPr lang="en-US" sz="2800" b="1" dirty="0">
                <a:solidFill>
                  <a:srgbClr val="C00000"/>
                </a:solidFill>
                <a:latin typeface="Arial" panose="020B0604020202020204" pitchFamily="34" charset="0"/>
                <a:cs typeface="Arial" panose="020B0604020202020204" pitchFamily="34" charset="0"/>
              </a:rPr>
              <a:t>dates</a:t>
            </a:r>
            <a:r>
              <a:rPr lang="en-US" sz="2800" b="1" dirty="0">
                <a:latin typeface="Arial" panose="020B0604020202020204" pitchFamily="34" charset="0"/>
                <a:cs typeface="Arial" panose="020B0604020202020204" pitchFamily="34" charset="0"/>
              </a:rPr>
              <a:t> push their own </a:t>
            </a:r>
            <a:r>
              <a:rPr lang="en-US" sz="2800" b="1" dirty="0">
                <a:solidFill>
                  <a:srgbClr val="C00000"/>
                </a:solidFill>
                <a:latin typeface="Arial" panose="020B0604020202020204" pitchFamily="34" charset="0"/>
                <a:cs typeface="Arial" panose="020B0604020202020204" pitchFamily="34" charset="0"/>
              </a:rPr>
              <a:t>agendas</a:t>
            </a:r>
          </a:p>
          <a:p>
            <a:pPr marL="514350" indent="-514350">
              <a:buAutoNum type="arabicPeriod" startAt="2"/>
            </a:pPr>
            <a:endParaRPr lang="en-US" sz="2800" b="1" dirty="0">
              <a:solidFill>
                <a:srgbClr val="C00000"/>
              </a:solidFill>
              <a:latin typeface="Arial" panose="020B0604020202020204" pitchFamily="34" charset="0"/>
              <a:cs typeface="Arial" panose="020B0604020202020204" pitchFamily="34" charset="0"/>
            </a:endParaRPr>
          </a:p>
          <a:p>
            <a:pPr marL="971550" lvl="1"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68 AD &lt;  &gt; Destruction of Jerusalem</a:t>
            </a:r>
          </a:p>
          <a:p>
            <a:pPr marL="971550" lvl="1" indent="-514350">
              <a:buFont typeface="Courier New" panose="02070309020205020404" pitchFamily="49" charset="0"/>
              <a:buChar char="o"/>
            </a:pPr>
            <a:r>
              <a:rPr lang="en-US" sz="2800" b="1" dirty="0">
                <a:latin typeface="Arial" panose="020B0604020202020204" pitchFamily="34" charset="0"/>
                <a:cs typeface="Arial" panose="020B0604020202020204" pitchFamily="34" charset="0"/>
              </a:rPr>
              <a:t>95 AD &lt;  &gt; Persecution of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 church</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AutoNum type="arabicPeriod" startAt="3"/>
            </a:pPr>
            <a:r>
              <a:rPr lang="en-US" sz="2800" b="1" dirty="0">
                <a:latin typeface="Arial" panose="020B0604020202020204" pitchFamily="34" charset="0"/>
                <a:cs typeface="Arial" panose="020B0604020202020204" pitchFamily="34" charset="0"/>
              </a:rPr>
              <a:t>“Forbidden Zone” and history routinely ignored</a:t>
            </a:r>
          </a:p>
          <a:p>
            <a:pPr marL="514350" indent="-514350">
              <a:buAutoNum type="arabicPeriod" startAt="3"/>
            </a:pPr>
            <a:endParaRPr lang="en-US" sz="2800" b="1" dirty="0">
              <a:latin typeface="Arial" panose="020B0604020202020204" pitchFamily="34" charset="0"/>
              <a:cs typeface="Arial" panose="020B0604020202020204" pitchFamily="34" charset="0"/>
            </a:endParaRPr>
          </a:p>
          <a:p>
            <a:pPr marL="514350" indent="-514350">
              <a:buAutoNum type="arabicPeriod" startAt="3"/>
            </a:pPr>
            <a:r>
              <a:rPr lang="en-US" sz="2800" b="1" dirty="0">
                <a:latin typeface="Arial" panose="020B0604020202020204" pitchFamily="34" charset="0"/>
                <a:cs typeface="Arial" panose="020B0604020202020204" pitchFamily="34" charset="0"/>
              </a:rPr>
              <a:t>Both dates require pre-supposition of tribulation</a:t>
            </a:r>
          </a:p>
          <a:p>
            <a:pPr marL="514350" indent="-514350">
              <a:buAutoNum type="arabicPeriod" startAt="3"/>
            </a:pPr>
            <a:endParaRPr lang="en-US" sz="2800" b="1" dirty="0">
              <a:latin typeface="Arial" panose="020B0604020202020204" pitchFamily="34" charset="0"/>
              <a:cs typeface="Arial" panose="020B0604020202020204" pitchFamily="34" charset="0"/>
            </a:endParaRPr>
          </a:p>
          <a:p>
            <a:pPr algn="ctr"/>
            <a:r>
              <a:rPr lang="en-US" sz="2800" b="1" dirty="0">
                <a:solidFill>
                  <a:srgbClr val="C00000"/>
                </a:solidFill>
                <a:latin typeface="Arial" panose="020B0604020202020204" pitchFamily="34" charset="0"/>
                <a:cs typeface="Arial" panose="020B0604020202020204" pitchFamily="34" charset="0"/>
              </a:rPr>
              <a:t>Matthew:  50-55 AD or 80-90 AD?</a:t>
            </a:r>
          </a:p>
        </p:txBody>
      </p:sp>
      <p:sp>
        <p:nvSpPr>
          <p:cNvPr id="4" name="TextBox 3">
            <a:extLst>
              <a:ext uri="{FF2B5EF4-FFF2-40B4-BE49-F238E27FC236}">
                <a16:creationId xmlns:a16="http://schemas.microsoft.com/office/drawing/2014/main" id="{FAE48615-6EAF-5FB0-EE02-17CA3D34D4C6}"/>
              </a:ext>
            </a:extLst>
          </p:cNvPr>
          <p:cNvSpPr txBox="1"/>
          <p:nvPr/>
        </p:nvSpPr>
        <p:spPr>
          <a:xfrm>
            <a:off x="1525198" y="6276904"/>
            <a:ext cx="9117938" cy="523220"/>
          </a:xfrm>
          <a:prstGeom prst="rect">
            <a:avLst/>
          </a:prstGeom>
          <a:solidFill>
            <a:srgbClr val="C00000"/>
          </a:solidFill>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 Biased agendas distort and bury the truth *</a:t>
            </a:r>
          </a:p>
        </p:txBody>
      </p:sp>
    </p:spTree>
    <p:extLst>
      <p:ext uri="{BB962C8B-B14F-4D97-AF65-F5344CB8AC3E}">
        <p14:creationId xmlns:p14="http://schemas.microsoft.com/office/powerpoint/2010/main" val="756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#7</a:t>
            </a:r>
          </a:p>
        </p:txBody>
      </p:sp>
      <p:sp>
        <p:nvSpPr>
          <p:cNvPr id="4" name="TextBox 3">
            <a:extLst>
              <a:ext uri="{FF2B5EF4-FFF2-40B4-BE49-F238E27FC236}">
                <a16:creationId xmlns:a16="http://schemas.microsoft.com/office/drawing/2014/main" id="{BC0D2E65-D5AE-13CA-8A18-EC24C418633F}"/>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“Things Must Shortly Come To Pass”</a:t>
            </a:r>
          </a:p>
        </p:txBody>
      </p:sp>
      <p:sp>
        <p:nvSpPr>
          <p:cNvPr id="11" name="TextBox 10">
            <a:extLst>
              <a:ext uri="{FF2B5EF4-FFF2-40B4-BE49-F238E27FC236}">
                <a16:creationId xmlns:a16="http://schemas.microsoft.com/office/drawing/2014/main" id="{F3CE35F3-7706-10C0-E53A-7E03EF27F39A}"/>
              </a:ext>
            </a:extLst>
          </p:cNvPr>
          <p:cNvSpPr txBox="1"/>
          <p:nvPr/>
        </p:nvSpPr>
        <p:spPr>
          <a:xfrm>
            <a:off x="-6601" y="1120380"/>
            <a:ext cx="12202613" cy="3293209"/>
          </a:xfrm>
          <a:prstGeom prst="rect">
            <a:avLst/>
          </a:prstGeom>
          <a:solidFill>
            <a:srgbClr val="FFFF00"/>
          </a:solidFill>
          <a:ln>
            <a:solidFill>
              <a:schemeClr val="tx1"/>
            </a:solidFill>
          </a:ln>
        </p:spPr>
        <p:txBody>
          <a:bodyPr wrap="square">
            <a:spAutoFit/>
          </a:bodyPr>
          <a:lstStyle/>
          <a:p>
            <a:r>
              <a:rPr lang="en-US" sz="2600" b="1" dirty="0">
                <a:solidFill>
                  <a:srgbClr val="C00000"/>
                </a:solidFill>
                <a:latin typeface="Arial" panose="020B0604020202020204" pitchFamily="34" charset="0"/>
                <a:cs typeface="Arial" panose="020B0604020202020204" pitchFamily="34" charset="0"/>
              </a:rPr>
              <a:t>Revelation 1:1</a:t>
            </a:r>
          </a:p>
          <a:p>
            <a:r>
              <a:rPr lang="en-US" sz="2600" b="1" i="1" dirty="0">
                <a:latin typeface="Arial" panose="020B0604020202020204" pitchFamily="34" charset="0"/>
                <a:cs typeface="Arial" panose="020B0604020202020204" pitchFamily="34" charset="0"/>
              </a:rPr>
              <a:t>“…things which must shortly come to pass.”</a:t>
            </a:r>
          </a:p>
          <a:p>
            <a:endParaRPr lang="en-US" sz="2600" b="1" u="sng" dirty="0">
              <a:latin typeface="Arial" panose="020B0604020202020204" pitchFamily="34" charset="0"/>
              <a:cs typeface="Arial" panose="020B0604020202020204" pitchFamily="34" charset="0"/>
            </a:endParaRPr>
          </a:p>
          <a:p>
            <a:r>
              <a:rPr lang="en-US" sz="2600" b="1" dirty="0">
                <a:solidFill>
                  <a:srgbClr val="C00000"/>
                </a:solidFill>
                <a:latin typeface="Arial" panose="020B0604020202020204" pitchFamily="34" charset="0"/>
                <a:cs typeface="Arial" panose="020B0604020202020204" pitchFamily="34" charset="0"/>
              </a:rPr>
              <a:t>Revelation 1:3</a:t>
            </a:r>
          </a:p>
          <a:p>
            <a:r>
              <a:rPr lang="en-US" sz="2600" b="1" i="1" dirty="0">
                <a:latin typeface="Arial" panose="020B0604020202020204" pitchFamily="34" charset="0"/>
                <a:cs typeface="Arial" panose="020B0604020202020204" pitchFamily="34" charset="0"/>
              </a:rPr>
              <a:t>“… for the time is at hand.”</a:t>
            </a:r>
            <a:r>
              <a:rPr lang="en-US" sz="2600" b="1" dirty="0">
                <a:latin typeface="Arial" panose="020B0604020202020204" pitchFamily="34" charset="0"/>
                <a:cs typeface="Arial" panose="020B0604020202020204" pitchFamily="34" charset="0"/>
              </a:rPr>
              <a:t> </a:t>
            </a:r>
          </a:p>
          <a:p>
            <a:endParaRPr lang="en-US" sz="2600" b="1" u="sng" dirty="0">
              <a:latin typeface="Arial" panose="020B0604020202020204" pitchFamily="34" charset="0"/>
              <a:cs typeface="Arial" panose="020B0604020202020204" pitchFamily="34" charset="0"/>
            </a:endParaRPr>
          </a:p>
          <a:p>
            <a:r>
              <a:rPr lang="en-US" sz="2600" b="1" dirty="0">
                <a:solidFill>
                  <a:srgbClr val="C00000"/>
                </a:solidFill>
                <a:latin typeface="Arial" panose="020B0604020202020204" pitchFamily="34" charset="0"/>
                <a:cs typeface="Arial" panose="020B0604020202020204" pitchFamily="34" charset="0"/>
              </a:rPr>
              <a:t>Revelation 22:10</a:t>
            </a:r>
          </a:p>
          <a:p>
            <a:r>
              <a:rPr lang="en-US" sz="2600" b="1" i="1" dirty="0">
                <a:latin typeface="Arial" panose="020B0604020202020204" pitchFamily="34" charset="0"/>
                <a:cs typeface="Arial" panose="020B0604020202020204" pitchFamily="34" charset="0"/>
              </a:rPr>
              <a:t>“…for the time is at hand.”</a:t>
            </a:r>
            <a:r>
              <a:rPr lang="en-US" sz="2600" b="1" dirty="0">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B03BB8FA-EEF6-03D8-8F62-E740DF22551C}"/>
              </a:ext>
            </a:extLst>
          </p:cNvPr>
          <p:cNvSpPr txBox="1"/>
          <p:nvPr/>
        </p:nvSpPr>
        <p:spPr>
          <a:xfrm>
            <a:off x="16049" y="4428291"/>
            <a:ext cx="9541607" cy="2492990"/>
          </a:xfrm>
          <a:prstGeom prst="rect">
            <a:avLst/>
          </a:prstGeom>
          <a:noFill/>
        </p:spPr>
        <p:txBody>
          <a:bodyPr wrap="square">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Events in Revelation must occur “soon”</a:t>
            </a: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No event in past 2000 years associated with Revelation</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Except destruction of Jerusalem</a:t>
            </a:r>
          </a:p>
          <a:p>
            <a:pPr marL="800100" lvl="1" indent="-342900">
              <a:buFont typeface="Wingdings" panose="05000000000000000000" pitchFamily="2" charset="2"/>
              <a:buChar char="Ø"/>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Therefore, Revelation writing must be early date</a:t>
            </a:r>
          </a:p>
        </p:txBody>
      </p:sp>
    </p:spTree>
    <p:extLst>
      <p:ext uri="{BB962C8B-B14F-4D97-AF65-F5344CB8AC3E}">
        <p14:creationId xmlns:p14="http://schemas.microsoft.com/office/powerpoint/2010/main" val="40280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animEffect transition="in" filter="fade">
                                      <p:cBhvr>
                                        <p:cTn id="21"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#7</a:t>
            </a:r>
          </a:p>
        </p:txBody>
      </p:sp>
      <p:sp>
        <p:nvSpPr>
          <p:cNvPr id="4" name="TextBox 3">
            <a:extLst>
              <a:ext uri="{FF2B5EF4-FFF2-40B4-BE49-F238E27FC236}">
                <a16:creationId xmlns:a16="http://schemas.microsoft.com/office/drawing/2014/main" id="{078D79F8-DB60-E9A5-08DE-708B6B22F011}"/>
              </a:ext>
            </a:extLst>
          </p:cNvPr>
          <p:cNvSpPr txBox="1"/>
          <p:nvPr/>
        </p:nvSpPr>
        <p:spPr>
          <a:xfrm>
            <a:off x="-6601" y="1111598"/>
            <a:ext cx="12198601" cy="954107"/>
          </a:xfrm>
          <a:prstGeom prst="rect">
            <a:avLst/>
          </a:prstGeom>
          <a:solidFill>
            <a:srgbClr val="FFFF00"/>
          </a:solidFill>
          <a:ln>
            <a:solidFill>
              <a:schemeClr val="tx1"/>
            </a:solidFill>
          </a:ln>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Revelation 1:1</a:t>
            </a:r>
          </a:p>
          <a:p>
            <a:r>
              <a:rPr lang="en-US" sz="2800" b="1" dirty="0">
                <a:latin typeface="Arial" panose="020B0604020202020204" pitchFamily="34" charset="0"/>
                <a:cs typeface="Arial" panose="020B0604020202020204" pitchFamily="34" charset="0"/>
              </a:rPr>
              <a:t>“</a:t>
            </a:r>
            <a:r>
              <a:rPr lang="en-US" sz="2800" b="1" i="1" dirty="0">
                <a:solidFill>
                  <a:srgbClr val="7030A0"/>
                </a:solidFill>
                <a:latin typeface="Arial" panose="020B0604020202020204" pitchFamily="34" charset="0"/>
                <a:cs typeface="Arial" panose="020B0604020202020204" pitchFamily="34" charset="0"/>
              </a:rPr>
              <a:t>. . . </a:t>
            </a:r>
            <a:r>
              <a:rPr lang="en-US" sz="2800" b="1" i="1" dirty="0">
                <a:latin typeface="Arial" panose="020B0604020202020204" pitchFamily="34" charset="0"/>
                <a:cs typeface="Arial" panose="020B0604020202020204" pitchFamily="34" charset="0"/>
              </a:rPr>
              <a:t>thing</a:t>
            </a:r>
            <a:r>
              <a:rPr lang="en-US" sz="2800" b="1" i="1" u="sng" dirty="0">
                <a:solidFill>
                  <a:srgbClr val="C00000"/>
                </a:solidFill>
                <a:latin typeface="Arial" panose="020B0604020202020204" pitchFamily="34" charset="0"/>
                <a:cs typeface="Arial" panose="020B0604020202020204" pitchFamily="34" charset="0"/>
              </a:rPr>
              <a:t>s</a:t>
            </a:r>
            <a:r>
              <a:rPr lang="en-US" sz="2800" b="1" i="1" dirty="0">
                <a:latin typeface="Arial" panose="020B0604020202020204" pitchFamily="34" charset="0"/>
                <a:cs typeface="Arial" panose="020B0604020202020204" pitchFamily="34" charset="0"/>
              </a:rPr>
              <a:t> must </a:t>
            </a:r>
            <a:r>
              <a:rPr lang="en-US" sz="2800" b="1" i="1" u="sng" dirty="0">
                <a:latin typeface="Arial" panose="020B0604020202020204" pitchFamily="34" charset="0"/>
                <a:cs typeface="Arial" panose="020B0604020202020204" pitchFamily="34" charset="0"/>
              </a:rPr>
              <a:t>shortly</a:t>
            </a:r>
            <a:r>
              <a:rPr lang="en-US" sz="2800" b="1" i="1" dirty="0">
                <a:latin typeface="Arial" panose="020B0604020202020204" pitchFamily="34" charset="0"/>
                <a:cs typeface="Arial" panose="020B0604020202020204" pitchFamily="34" charset="0"/>
              </a:rPr>
              <a:t> come to pass</a:t>
            </a:r>
            <a:r>
              <a:rPr lang="en-US" sz="2800" b="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60A63E0F-4B97-C5F4-E704-6237AF24B904}"/>
              </a:ext>
            </a:extLst>
          </p:cNvPr>
          <p:cNvSpPr txBox="1"/>
          <p:nvPr/>
        </p:nvSpPr>
        <p:spPr>
          <a:xfrm>
            <a:off x="-6601" y="2224462"/>
            <a:ext cx="9130075" cy="4493538"/>
          </a:xfrm>
          <a:prstGeom prst="rect">
            <a:avLst/>
          </a:prstGeom>
          <a:noFill/>
        </p:spPr>
        <p:txBody>
          <a:bodyPr wrap="square" rtlCol="0">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We never claim to know God’s timeline</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 . . Until </a:t>
            </a:r>
            <a:r>
              <a:rPr lang="en-US" sz="2800" b="1" dirty="0">
                <a:latin typeface="Arial" panose="020B0604020202020204" pitchFamily="34" charset="0"/>
                <a:cs typeface="Arial" panose="020B0604020202020204" pitchFamily="34" charset="0"/>
              </a:rPr>
              <a:t>Revelation</a:t>
            </a: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Phrase neither defines nor specifies a timeline</a:t>
            </a:r>
          </a:p>
          <a:p>
            <a:pPr marL="64008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“Forbidden Zone” is routinely ignored</a:t>
            </a:r>
          </a:p>
          <a:p>
            <a:pPr marL="1211580" lvl="2"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Use only Ch. 1 to define a timeline, tribulation</a:t>
            </a:r>
          </a:p>
          <a:p>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Circular definition</a:t>
            </a: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“thing</a:t>
            </a:r>
            <a:r>
              <a:rPr lang="en-US" sz="2600" b="1" dirty="0">
                <a:solidFill>
                  <a:srgbClr val="C00000"/>
                </a:solidFill>
                <a:latin typeface="Arial" panose="020B0604020202020204" pitchFamily="34" charset="0"/>
                <a:cs typeface="Arial" panose="020B0604020202020204" pitchFamily="34" charset="0"/>
              </a:rPr>
              <a:t>s</a:t>
            </a:r>
            <a:r>
              <a:rPr lang="en-US" sz="2600" b="1" dirty="0">
                <a:latin typeface="Arial" panose="020B0604020202020204" pitchFamily="34" charset="0"/>
                <a:cs typeface="Arial" panose="020B0604020202020204" pitchFamily="34" charset="0"/>
              </a:rPr>
              <a:t>” – plurality of items</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What “thing</a:t>
            </a:r>
            <a:r>
              <a:rPr lang="en-US" sz="2600" b="1" dirty="0">
                <a:solidFill>
                  <a:srgbClr val="C00000"/>
                </a:solidFill>
                <a:latin typeface="Arial" panose="020B0604020202020204" pitchFamily="34" charset="0"/>
                <a:cs typeface="Arial" panose="020B0604020202020204" pitchFamily="34" charset="0"/>
              </a:rPr>
              <a:t>s</a:t>
            </a:r>
            <a:r>
              <a:rPr lang="en-US" sz="2600" b="1"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E1E9C803-30E5-871C-D75C-7B1C8A2D390F}"/>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“Things Must Shortly Come To Pass”</a:t>
            </a:r>
          </a:p>
        </p:txBody>
      </p:sp>
    </p:spTree>
    <p:extLst>
      <p:ext uri="{BB962C8B-B14F-4D97-AF65-F5344CB8AC3E}">
        <p14:creationId xmlns:p14="http://schemas.microsoft.com/office/powerpoint/2010/main" val="17233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5" end="5"/>
                                            </p:txEl>
                                          </p:spTgt>
                                        </p:tgtEl>
                                        <p:attrNameLst>
                                          <p:attrName>style.visibility</p:attrName>
                                        </p:attrNameLst>
                                      </p:cBhvr>
                                      <p:to>
                                        <p:strVal val="visible"/>
                                      </p:to>
                                    </p:set>
                                    <p:animEffect transition="in" filter="fade">
                                      <p:cBhvr>
                                        <p:cTn id="16" dur="500"/>
                                        <p:tgtEl>
                                          <p:spTgt spid="1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500"/>
                                        <p:tgtEl>
                                          <p:spTgt spid="1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animEffect transition="in" filter="fade">
                                      <p:cBhvr>
                                        <p:cTn id="25" dur="500"/>
                                        <p:tgtEl>
                                          <p:spTgt spid="11">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10" end="10"/>
                                            </p:txEl>
                                          </p:spTgt>
                                        </p:tgtEl>
                                        <p:attrNameLst>
                                          <p:attrName>style.visibility</p:attrName>
                                        </p:attrNameLst>
                                      </p:cBhvr>
                                      <p:to>
                                        <p:strVal val="visible"/>
                                      </p:to>
                                    </p:set>
                                    <p:animEffect transition="in" filter="fade">
                                      <p:cBhvr>
                                        <p:cTn id="28"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#7</a:t>
            </a:r>
          </a:p>
        </p:txBody>
      </p:sp>
      <p:sp>
        <p:nvSpPr>
          <p:cNvPr id="4" name="TextBox 3">
            <a:extLst>
              <a:ext uri="{FF2B5EF4-FFF2-40B4-BE49-F238E27FC236}">
                <a16:creationId xmlns:a16="http://schemas.microsoft.com/office/drawing/2014/main" id="{A2A08482-7FA6-742E-3917-88D2F27E6469}"/>
              </a:ext>
            </a:extLst>
          </p:cNvPr>
          <p:cNvSpPr txBox="1"/>
          <p:nvPr/>
        </p:nvSpPr>
        <p:spPr>
          <a:xfrm>
            <a:off x="8896" y="1158884"/>
            <a:ext cx="12217852" cy="5693866"/>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What “thing</a:t>
            </a:r>
            <a:r>
              <a:rPr lang="en-US" sz="2800" b="1" u="sng" dirty="0">
                <a:solidFill>
                  <a:srgbClr val="C00000"/>
                </a:solidFill>
                <a:latin typeface="Arial" panose="020B0604020202020204" pitchFamily="34" charset="0"/>
                <a:cs typeface="Arial" panose="020B0604020202020204" pitchFamily="34" charset="0"/>
              </a:rPr>
              <a:t>s</a:t>
            </a:r>
            <a:r>
              <a:rPr lang="en-US" sz="2800" b="1" dirty="0">
                <a:latin typeface="Arial" panose="020B0604020202020204" pitchFamily="34" charset="0"/>
                <a:cs typeface="Arial" panose="020B0604020202020204" pitchFamily="34" charset="0"/>
              </a:rPr>
              <a:t>” in Revelation shortly came to pass?</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6:11 - “until they that are to be killed is fulfilled”</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9:20 - villain opportunity to repent</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13:10a - those to be in captivity are captive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13:10b - those to be killed are killed</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10:5-6 - “no more time delay”; judgment is here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14-15 - God’s power &amp; wrath in judging earth</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16 - Final confrontation with Revelation villain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17-18 - Positive ID of villain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Rev 18-19 - Human response to God’s judgment</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   :</a:t>
            </a:r>
          </a:p>
          <a:p>
            <a:pPr lvl="1"/>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How do we know the timeframe of “soon”?  </a:t>
            </a:r>
          </a:p>
        </p:txBody>
      </p:sp>
      <p:sp>
        <p:nvSpPr>
          <p:cNvPr id="12" name="TextBox 11">
            <a:extLst>
              <a:ext uri="{FF2B5EF4-FFF2-40B4-BE49-F238E27FC236}">
                <a16:creationId xmlns:a16="http://schemas.microsoft.com/office/drawing/2014/main" id="{750940BC-E96B-8AC4-6AA7-A30D0DB96042}"/>
              </a:ext>
            </a:extLst>
          </p:cNvPr>
          <p:cNvSpPr txBox="1"/>
          <p:nvPr/>
        </p:nvSpPr>
        <p:spPr>
          <a:xfrm>
            <a:off x="-1" y="591723"/>
            <a:ext cx="1219601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“Things Must Shortly Come To Pass”</a:t>
            </a:r>
          </a:p>
        </p:txBody>
      </p:sp>
    </p:spTree>
    <p:extLst>
      <p:ext uri="{BB962C8B-B14F-4D97-AF65-F5344CB8AC3E}">
        <p14:creationId xmlns:p14="http://schemas.microsoft.com/office/powerpoint/2010/main" val="172231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#8</a:t>
            </a:r>
          </a:p>
        </p:txBody>
      </p:sp>
      <p:sp>
        <p:nvSpPr>
          <p:cNvPr id="4" name="TextBox 3">
            <a:extLst>
              <a:ext uri="{FF2B5EF4-FFF2-40B4-BE49-F238E27FC236}">
                <a16:creationId xmlns:a16="http://schemas.microsoft.com/office/drawing/2014/main" id="{C7ACE674-4C84-3502-D59A-ECB6240CE047}"/>
              </a:ext>
            </a:extLst>
          </p:cNvPr>
          <p:cNvSpPr txBox="1"/>
          <p:nvPr/>
        </p:nvSpPr>
        <p:spPr>
          <a:xfrm>
            <a:off x="0" y="591723"/>
            <a:ext cx="12157251"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Only 7 Churches Existed</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B3E3636-D4D9-2713-F7B9-0B8197F4244A}"/>
              </a:ext>
            </a:extLst>
          </p:cNvPr>
          <p:cNvSpPr txBox="1"/>
          <p:nvPr/>
        </p:nvSpPr>
        <p:spPr>
          <a:xfrm>
            <a:off x="1" y="1144120"/>
            <a:ext cx="12189102" cy="2677656"/>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Only 7 churches addressed in Revelation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This means only 7 churches existed</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More than 7 churches existed in 95 AD</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Therefore, Revelation writing must have been early date</a:t>
            </a:r>
          </a:p>
        </p:txBody>
      </p:sp>
    </p:spTree>
    <p:extLst>
      <p:ext uri="{BB962C8B-B14F-4D97-AF65-F5344CB8AC3E}">
        <p14:creationId xmlns:p14="http://schemas.microsoft.com/office/powerpoint/2010/main" val="21857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#8</a:t>
            </a:r>
          </a:p>
        </p:txBody>
      </p:sp>
      <p:sp>
        <p:nvSpPr>
          <p:cNvPr id="4" name="TextBox 3">
            <a:extLst>
              <a:ext uri="{FF2B5EF4-FFF2-40B4-BE49-F238E27FC236}">
                <a16:creationId xmlns:a16="http://schemas.microsoft.com/office/drawing/2014/main" id="{A77A7C33-0FE7-8729-A23C-8D688FE660B7}"/>
              </a:ext>
            </a:extLst>
          </p:cNvPr>
          <p:cNvSpPr txBox="1"/>
          <p:nvPr/>
        </p:nvSpPr>
        <p:spPr>
          <a:xfrm>
            <a:off x="0" y="59417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Only 7 Churches Existed</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4BD47E-52FD-48D6-526E-0CC7EA5702FA}"/>
              </a:ext>
            </a:extLst>
          </p:cNvPr>
          <p:cNvSpPr txBox="1"/>
          <p:nvPr/>
        </p:nvSpPr>
        <p:spPr>
          <a:xfrm>
            <a:off x="0" y="1138316"/>
            <a:ext cx="9123474" cy="2246769"/>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written to 7 churches </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Not necessitate that only 7 churches existence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There was a congregation in Rome, for example</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Argument is non-sensical and un-substantiated</a:t>
            </a:r>
          </a:p>
        </p:txBody>
      </p:sp>
    </p:spTree>
    <p:extLst>
      <p:ext uri="{BB962C8B-B14F-4D97-AF65-F5344CB8AC3E}">
        <p14:creationId xmlns:p14="http://schemas.microsoft.com/office/powerpoint/2010/main" val="6293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#9</a:t>
            </a:r>
          </a:p>
        </p:txBody>
      </p:sp>
      <p:sp>
        <p:nvSpPr>
          <p:cNvPr id="4" name="TextBox 3">
            <a:extLst>
              <a:ext uri="{FF2B5EF4-FFF2-40B4-BE49-F238E27FC236}">
                <a16:creationId xmlns:a16="http://schemas.microsoft.com/office/drawing/2014/main" id="{503E930E-3799-ADCA-24C2-E6804A96A570}"/>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Some Apostles Still Alive</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800B6D8-5054-14AD-8DC5-FE187B543D89}"/>
              </a:ext>
            </a:extLst>
          </p:cNvPr>
          <p:cNvSpPr txBox="1"/>
          <p:nvPr/>
        </p:nvSpPr>
        <p:spPr>
          <a:xfrm>
            <a:off x="-6600" y="1115209"/>
            <a:ext cx="12198600" cy="1815882"/>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2:2  </a:t>
            </a:r>
            <a:r>
              <a:rPr lang="en-US" sz="2800" b="1" dirty="0">
                <a:latin typeface="Arial" panose="020B0604020202020204" pitchFamily="34" charset="0"/>
                <a:cs typeface="Arial" panose="020B0604020202020204" pitchFamily="34" charset="0"/>
              </a:rPr>
              <a:t>(Ephesus)</a:t>
            </a:r>
            <a:endParaRPr lang="en-US" sz="2800" b="1" u="sng" dirty="0">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“I know your works, your labor, your patience, and that you cannot bear those who are evil. And you have tested those who say they are apostles and are not, and have found them liars;”</a:t>
            </a:r>
          </a:p>
        </p:txBody>
      </p:sp>
      <p:sp>
        <p:nvSpPr>
          <p:cNvPr id="12" name="TextBox 11">
            <a:extLst>
              <a:ext uri="{FF2B5EF4-FFF2-40B4-BE49-F238E27FC236}">
                <a16:creationId xmlns:a16="http://schemas.microsoft.com/office/drawing/2014/main" id="{E2CF0A33-30E0-C48B-8712-2697332B37C2}"/>
              </a:ext>
            </a:extLst>
          </p:cNvPr>
          <p:cNvSpPr txBox="1"/>
          <p:nvPr/>
        </p:nvSpPr>
        <p:spPr>
          <a:xfrm>
            <a:off x="16050" y="3554688"/>
            <a:ext cx="12175950" cy="2246769"/>
          </a:xfrm>
          <a:prstGeom prst="rect">
            <a:avLst/>
          </a:prstGeom>
          <a:noFill/>
        </p:spPr>
        <p:txBody>
          <a:bodyPr wrap="square">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Claim to be an apostle not taken seriously unless apostles still alive</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must have been written while apostles lived</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Therefore, Revelation writing must be an early date</a:t>
            </a:r>
          </a:p>
        </p:txBody>
      </p:sp>
    </p:spTree>
    <p:extLst>
      <p:ext uri="{BB962C8B-B14F-4D97-AF65-F5344CB8AC3E}">
        <p14:creationId xmlns:p14="http://schemas.microsoft.com/office/powerpoint/2010/main" val="207815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#9</a:t>
            </a:r>
          </a:p>
        </p:txBody>
      </p:sp>
      <p:sp>
        <p:nvSpPr>
          <p:cNvPr id="4" name="TextBox 3">
            <a:extLst>
              <a:ext uri="{FF2B5EF4-FFF2-40B4-BE49-F238E27FC236}">
                <a16:creationId xmlns:a16="http://schemas.microsoft.com/office/drawing/2014/main" id="{ECD1F95B-7CD5-3147-8466-7CDA41DB15E8}"/>
              </a:ext>
            </a:extLst>
          </p:cNvPr>
          <p:cNvSpPr txBox="1"/>
          <p:nvPr/>
        </p:nvSpPr>
        <p:spPr>
          <a:xfrm>
            <a:off x="-33704" y="3665954"/>
            <a:ext cx="12212924"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Since when does someone falsely claiming to be an apostle necessitate other apostles still being alive?</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On the contrary, it is easier to claim to be an apostle if none other apostles are alive</a:t>
            </a:r>
          </a:p>
        </p:txBody>
      </p:sp>
      <p:sp>
        <p:nvSpPr>
          <p:cNvPr id="11" name="TextBox 10">
            <a:extLst>
              <a:ext uri="{FF2B5EF4-FFF2-40B4-BE49-F238E27FC236}">
                <a16:creationId xmlns:a16="http://schemas.microsoft.com/office/drawing/2014/main" id="{313663FB-57B1-3CCF-9CCA-836A0AA4B9B9}"/>
              </a:ext>
            </a:extLst>
          </p:cNvPr>
          <p:cNvSpPr txBox="1"/>
          <p:nvPr/>
        </p:nvSpPr>
        <p:spPr>
          <a:xfrm>
            <a:off x="-1" y="591723"/>
            <a:ext cx="1219601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Some Apostles Still Alive</a:t>
            </a:r>
            <a:endParaRPr lang="en-US" sz="2400" b="1"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487D3CC-E82D-E22F-A83A-458465972929}"/>
              </a:ext>
            </a:extLst>
          </p:cNvPr>
          <p:cNvSpPr txBox="1"/>
          <p:nvPr/>
        </p:nvSpPr>
        <p:spPr>
          <a:xfrm>
            <a:off x="-6600" y="1115209"/>
            <a:ext cx="12198600" cy="1815882"/>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2:2  </a:t>
            </a:r>
            <a:r>
              <a:rPr lang="en-US" sz="2800" b="1" dirty="0">
                <a:latin typeface="Arial" panose="020B0604020202020204" pitchFamily="34" charset="0"/>
                <a:cs typeface="Arial" panose="020B0604020202020204" pitchFamily="34" charset="0"/>
              </a:rPr>
              <a:t>(Ephesus)</a:t>
            </a:r>
            <a:endParaRPr lang="en-US" sz="2800" b="1" u="sng" dirty="0">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“I know your works, your labor, your patience, and that you cannot bear those who are evil. And you have tested those who say they are apostles and are not, and have found them liars;”</a:t>
            </a:r>
          </a:p>
        </p:txBody>
      </p:sp>
    </p:spTree>
    <p:extLst>
      <p:ext uri="{BB962C8B-B14F-4D97-AF65-F5344CB8AC3E}">
        <p14:creationId xmlns:p14="http://schemas.microsoft.com/office/powerpoint/2010/main" val="24144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#10</a:t>
            </a:r>
          </a:p>
        </p:txBody>
      </p:sp>
      <p:sp>
        <p:nvSpPr>
          <p:cNvPr id="4" name="TextBox 3">
            <a:extLst>
              <a:ext uri="{FF2B5EF4-FFF2-40B4-BE49-F238E27FC236}">
                <a16:creationId xmlns:a16="http://schemas.microsoft.com/office/drawing/2014/main" id="{C67A3ABB-42CC-6957-CB3E-2309D1E7BEA7}"/>
              </a:ext>
            </a:extLst>
          </p:cNvPr>
          <p:cNvSpPr txBox="1"/>
          <p:nvPr/>
        </p:nvSpPr>
        <p:spPr>
          <a:xfrm>
            <a:off x="-19050" y="591723"/>
            <a:ext cx="12226748"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 . . they also which pierced him”</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05FFFB-69D0-C97A-9366-26F2CBAF1965}"/>
              </a:ext>
            </a:extLst>
          </p:cNvPr>
          <p:cNvSpPr txBox="1"/>
          <p:nvPr/>
        </p:nvSpPr>
        <p:spPr>
          <a:xfrm>
            <a:off x="-6601" y="3105770"/>
            <a:ext cx="12195703" cy="3724096"/>
          </a:xfrm>
          <a:prstGeom prst="rect">
            <a:avLst/>
          </a:prstGeom>
          <a:solidFill>
            <a:schemeClr val="bg1">
              <a:lumMod val="95000"/>
            </a:schemeClr>
          </a:solidFill>
          <a:ln>
            <a:solidFill>
              <a:schemeClr val="tx1"/>
            </a:solidFill>
          </a:ln>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effectLst/>
                <a:latin typeface="Arial" panose="020B0604020202020204" pitchFamily="34" charset="0"/>
                <a:cs typeface="Arial" panose="020B0604020202020204" pitchFamily="34" charset="0"/>
              </a:rPr>
              <a:t>“The phrase “</a:t>
            </a:r>
            <a:r>
              <a:rPr kumimoji="0" lang="en-US" altLang="en-US" sz="2800" b="1" i="1" u="none" strike="noStrike" cap="none" normalizeH="0" baseline="0" dirty="0">
                <a:ln>
                  <a:noFill/>
                </a:ln>
                <a:solidFill>
                  <a:srgbClr val="C00000"/>
                </a:solidFill>
                <a:effectLst/>
                <a:latin typeface="Arial" panose="020B0604020202020204" pitchFamily="34" charset="0"/>
                <a:cs typeface="Arial" panose="020B0604020202020204" pitchFamily="34" charset="0"/>
              </a:rPr>
              <a:t>those who did pierce him</a:t>
            </a:r>
            <a:r>
              <a:rPr kumimoji="0" lang="en-US" altLang="en-US" sz="2800" b="1" i="1" u="none" strike="noStrike" cap="none" normalizeH="0" baseline="0" dirty="0">
                <a:ln>
                  <a:noFill/>
                </a:ln>
                <a:effectLst/>
                <a:latin typeface="Arial" panose="020B0604020202020204" pitchFamily="34" charset="0"/>
                <a:cs typeface="Arial" panose="020B0604020202020204" pitchFamily="34" charset="0"/>
              </a:rPr>
              <a:t>” not only references the actual Roman soldiers who literally pierced His side but it also refers to the people of the first century.  According to this passage, they were expected to be alive when Revelation was to be fulfilled.  The fact that “those who did pierce him” were not alive in 96 AD, because they were killed in the Roman Jewish war of 70 AD, is a clear indicator that Revelation was written before 70 AD.”</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Johnny Ova, 10 Feb 2022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latin typeface="Arial" panose="020B0604020202020204" pitchFamily="34" charset="0"/>
                <a:cs typeface="Arial" panose="020B0604020202020204" pitchFamily="34" charset="0"/>
              </a:rPr>
              <a:t>- https://www.soh.church/when-was-revelation-written/</a:t>
            </a:r>
          </a:p>
        </p:txBody>
      </p:sp>
      <p:sp>
        <p:nvSpPr>
          <p:cNvPr id="12" name="TextBox 11">
            <a:extLst>
              <a:ext uri="{FF2B5EF4-FFF2-40B4-BE49-F238E27FC236}">
                <a16:creationId xmlns:a16="http://schemas.microsoft.com/office/drawing/2014/main" id="{C30035C4-22DB-87C6-E0A2-C9F2CB9BCE36}"/>
              </a:ext>
            </a:extLst>
          </p:cNvPr>
          <p:cNvSpPr txBox="1"/>
          <p:nvPr/>
        </p:nvSpPr>
        <p:spPr>
          <a:xfrm>
            <a:off x="-10078" y="1100427"/>
            <a:ext cx="12202078" cy="1815882"/>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1:7</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“Behold, He cometh with clouds; and every eye shall see Him, and </a:t>
            </a:r>
            <a:r>
              <a:rPr lang="en-US" sz="2800" b="1" i="1" u="sng" dirty="0">
                <a:latin typeface="Arial" panose="020B0604020202020204" pitchFamily="34" charset="0"/>
                <a:cs typeface="Arial" panose="020B0604020202020204" pitchFamily="34" charset="0"/>
              </a:rPr>
              <a:t>they also which pierced Him</a:t>
            </a:r>
            <a:r>
              <a:rPr lang="en-US" sz="2800" b="1" i="1" dirty="0">
                <a:latin typeface="Arial" panose="020B0604020202020204" pitchFamily="34" charset="0"/>
                <a:cs typeface="Arial" panose="020B0604020202020204" pitchFamily="34" charset="0"/>
              </a:rPr>
              <a:t>: and all kindreds of the earth shall wail because of him. Even so, Amen.”</a:t>
            </a:r>
          </a:p>
        </p:txBody>
      </p:sp>
    </p:spTree>
    <p:extLst>
      <p:ext uri="{BB962C8B-B14F-4D97-AF65-F5344CB8AC3E}">
        <p14:creationId xmlns:p14="http://schemas.microsoft.com/office/powerpoint/2010/main" val="154424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#10</a:t>
            </a:r>
          </a:p>
        </p:txBody>
      </p:sp>
      <p:sp>
        <p:nvSpPr>
          <p:cNvPr id="4" name="TextBox 3">
            <a:extLst>
              <a:ext uri="{FF2B5EF4-FFF2-40B4-BE49-F238E27FC236}">
                <a16:creationId xmlns:a16="http://schemas.microsoft.com/office/drawing/2014/main" id="{7C13E6E8-6675-B2CB-4D6D-AB6CCAC5991D}"/>
              </a:ext>
            </a:extLst>
          </p:cNvPr>
          <p:cNvSpPr txBox="1"/>
          <p:nvPr/>
        </p:nvSpPr>
        <p:spPr>
          <a:xfrm>
            <a:off x="0" y="591723"/>
            <a:ext cx="12192000"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 . . they also which pierced him”</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0EB2F1-60C7-8634-9E32-B57026D4DBA4}"/>
              </a:ext>
            </a:extLst>
          </p:cNvPr>
          <p:cNvSpPr txBox="1"/>
          <p:nvPr/>
        </p:nvSpPr>
        <p:spPr>
          <a:xfrm>
            <a:off x="-10078" y="1100427"/>
            <a:ext cx="12202078" cy="1815882"/>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Revelation 1:7</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“Behold, He cometh with clouds; and every eye shall see Him, and </a:t>
            </a:r>
            <a:r>
              <a:rPr lang="en-US" sz="2800" b="1" i="1" u="sng" dirty="0">
                <a:latin typeface="Arial" panose="020B0604020202020204" pitchFamily="34" charset="0"/>
                <a:cs typeface="Arial" panose="020B0604020202020204" pitchFamily="34" charset="0"/>
              </a:rPr>
              <a:t>they also which pierced Him</a:t>
            </a:r>
            <a:r>
              <a:rPr lang="en-US" sz="2800" b="1" i="1" dirty="0">
                <a:latin typeface="Arial" panose="020B0604020202020204" pitchFamily="34" charset="0"/>
                <a:cs typeface="Arial" panose="020B0604020202020204" pitchFamily="34" charset="0"/>
              </a:rPr>
              <a:t>: and all kindreds of the earth shall wail because of him. Even so, Amen.”</a:t>
            </a:r>
          </a:p>
        </p:txBody>
      </p:sp>
      <p:sp>
        <p:nvSpPr>
          <p:cNvPr id="12" name="TextBox 11">
            <a:extLst>
              <a:ext uri="{FF2B5EF4-FFF2-40B4-BE49-F238E27FC236}">
                <a16:creationId xmlns:a16="http://schemas.microsoft.com/office/drawing/2014/main" id="{0165CBA6-9979-3720-3A2B-9A12B0740757}"/>
              </a:ext>
            </a:extLst>
          </p:cNvPr>
          <p:cNvSpPr txBox="1"/>
          <p:nvPr/>
        </p:nvSpPr>
        <p:spPr>
          <a:xfrm>
            <a:off x="-12191" y="2879731"/>
            <a:ext cx="9297705" cy="4093428"/>
          </a:xfrm>
          <a:prstGeom prst="rect">
            <a:avLst/>
          </a:prstGeom>
          <a:noFill/>
        </p:spPr>
        <p:txBody>
          <a:bodyPr wrap="square">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“coming on clouds”:  Bible equations with judgment</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Description is of Jesus 2</a:t>
            </a:r>
            <a:r>
              <a:rPr lang="en-US" sz="2600" b="1" baseline="30000" dirty="0">
                <a:latin typeface="Arial" panose="020B0604020202020204" pitchFamily="34" charset="0"/>
                <a:cs typeface="Arial" panose="020B0604020202020204" pitchFamily="34" charset="0"/>
              </a:rPr>
              <a:t>nd</a:t>
            </a:r>
            <a:r>
              <a:rPr lang="en-US" sz="2600" b="1" dirty="0">
                <a:latin typeface="Arial" panose="020B0604020202020204" pitchFamily="34" charset="0"/>
                <a:cs typeface="Arial" panose="020B0604020202020204" pitchFamily="34" charset="0"/>
              </a:rPr>
              <a:t> coming (judgment day)</a:t>
            </a:r>
          </a:p>
          <a:p>
            <a:pPr marL="1257300" lvl="2" indent="-342900">
              <a:buFont typeface="Wingdings" panose="05000000000000000000" pitchFamily="2" charset="2"/>
              <a:buChar char="ü"/>
            </a:pPr>
            <a:r>
              <a:rPr lang="en-US" sz="2600" b="1" dirty="0">
                <a:latin typeface="Arial" panose="020B0604020202020204" pitchFamily="34" charset="0"/>
                <a:cs typeface="Arial" panose="020B0604020202020204" pitchFamily="34" charset="0"/>
              </a:rPr>
              <a:t>Rev 1:7</a:t>
            </a:r>
          </a:p>
          <a:p>
            <a:pPr marL="1257300" lvl="2" indent="-342900">
              <a:buFont typeface="Wingdings" panose="05000000000000000000" pitchFamily="2" charset="2"/>
              <a:buChar char="ü"/>
            </a:pPr>
            <a:r>
              <a:rPr lang="en-US" sz="2600" b="1" dirty="0">
                <a:latin typeface="Arial" panose="020B0604020202020204" pitchFamily="34" charset="0"/>
                <a:cs typeface="Arial" panose="020B0604020202020204" pitchFamily="34" charset="0"/>
              </a:rPr>
              <a:t>Rev 14:14-16</a:t>
            </a:r>
          </a:p>
          <a:p>
            <a:pPr marL="1257300" lvl="2" indent="-342900">
              <a:buFont typeface="Wingdings" panose="05000000000000000000" pitchFamily="2" charset="2"/>
              <a:buChar char="ü"/>
            </a:pPr>
            <a:r>
              <a:rPr lang="en-US" sz="2600" b="1" dirty="0">
                <a:latin typeface="Arial" panose="020B0604020202020204" pitchFamily="34" charset="0"/>
                <a:cs typeface="Arial" panose="020B0604020202020204" pitchFamily="34" charset="0"/>
              </a:rPr>
              <a:t>Acts 1:9-11</a:t>
            </a:r>
          </a:p>
          <a:p>
            <a:pPr marL="1257300" lvl="2" indent="-342900">
              <a:buFont typeface="Wingdings" panose="05000000000000000000" pitchFamily="2" charset="2"/>
              <a:buChar char="ü"/>
            </a:pPr>
            <a:r>
              <a:rPr lang="en-US" sz="2600" b="1" dirty="0">
                <a:latin typeface="Arial" panose="020B0604020202020204" pitchFamily="34" charset="0"/>
                <a:cs typeface="Arial" panose="020B0604020202020204" pitchFamily="34" charset="0"/>
              </a:rPr>
              <a:t>1 </a:t>
            </a:r>
            <a:r>
              <a:rPr lang="en-US" sz="2600" b="1" dirty="0" err="1">
                <a:latin typeface="Arial" panose="020B0604020202020204" pitchFamily="34" charset="0"/>
                <a:cs typeface="Arial" panose="020B0604020202020204" pitchFamily="34" charset="0"/>
              </a:rPr>
              <a:t>Thess</a:t>
            </a:r>
            <a:r>
              <a:rPr lang="en-US" sz="2600" b="1" dirty="0">
                <a:latin typeface="Arial" panose="020B0604020202020204" pitchFamily="34" charset="0"/>
                <a:cs typeface="Arial" panose="020B0604020202020204" pitchFamily="34" charset="0"/>
              </a:rPr>
              <a:t> 4:17</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“every eye” &amp; “all kindreds” (more than Jews/Romans)</a:t>
            </a:r>
          </a:p>
          <a:p>
            <a:pPr lvl="2"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If Revelation 1:7 is fulfilled at DoJ . . . </a:t>
            </a:r>
          </a:p>
          <a:p>
            <a:pPr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Where is proof Jesus returned at DoJ?</a:t>
            </a:r>
          </a:p>
          <a:p>
            <a:pPr lvl="3" indent="-457200">
              <a:buFont typeface="Wingdings" panose="05000000000000000000" pitchFamily="2" charset="2"/>
              <a:buChar char="Ø"/>
            </a:pPr>
            <a:r>
              <a:rPr lang="en-US" sz="2600" b="1" dirty="0">
                <a:latin typeface="Arial" panose="020B0604020202020204" pitchFamily="34" charset="0"/>
                <a:cs typeface="Arial" panose="020B0604020202020204" pitchFamily="34" charset="0"/>
              </a:rPr>
              <a:t>Where is proof Jesus was seen at DoJ?</a:t>
            </a:r>
          </a:p>
        </p:txBody>
      </p:sp>
    </p:spTree>
    <p:extLst>
      <p:ext uri="{BB962C8B-B14F-4D97-AF65-F5344CB8AC3E}">
        <p14:creationId xmlns:p14="http://schemas.microsoft.com/office/powerpoint/2010/main" val="1173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fade">
                                      <p:cBhvr>
                                        <p:cTn id="30" dur="500"/>
                                        <p:tgtEl>
                                          <p:spTgt spid="1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animEffect transition="in" filter="fade">
                                      <p:cBhvr>
                                        <p:cTn id="33" dur="500"/>
                                        <p:tgtEl>
                                          <p:spTgt spid="12">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fade">
                                      <p:cBhvr>
                                        <p:cTn id="36"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#11</a:t>
            </a:r>
          </a:p>
        </p:txBody>
      </p:sp>
      <p:sp>
        <p:nvSpPr>
          <p:cNvPr id="4" name="TextBox 3">
            <a:extLst>
              <a:ext uri="{FF2B5EF4-FFF2-40B4-BE49-F238E27FC236}">
                <a16:creationId xmlns:a16="http://schemas.microsoft.com/office/drawing/2014/main" id="{9EDA04D8-1CCE-661E-AD47-7EFA1823D6B8}"/>
              </a:ext>
            </a:extLst>
          </p:cNvPr>
          <p:cNvSpPr txBox="1"/>
          <p:nvPr/>
        </p:nvSpPr>
        <p:spPr>
          <a:xfrm>
            <a:off x="9525"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“Beast #1” Represents Nero</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D1BBCE-6683-8DE8-1508-0C73068927A0}"/>
              </a:ext>
            </a:extLst>
          </p:cNvPr>
          <p:cNvSpPr txBox="1"/>
          <p:nvPr/>
        </p:nvSpPr>
        <p:spPr>
          <a:xfrm>
            <a:off x="-14636" y="1093856"/>
            <a:ext cx="12201842" cy="1815882"/>
          </a:xfrm>
          <a:prstGeom prst="rect">
            <a:avLst/>
          </a:prstGeom>
          <a:solidFill>
            <a:srgbClr val="FFFF00"/>
          </a:solidFill>
          <a:ln>
            <a:solidFill>
              <a:schemeClr val="tx1"/>
            </a:solidFill>
          </a:ln>
        </p:spPr>
        <p:txBody>
          <a:bodyPr wrap="square">
            <a:spAutoFit/>
          </a:bodyPr>
          <a:lstStyle/>
          <a:p>
            <a:r>
              <a:rPr lang="en-US" sz="2800" b="1" i="0" dirty="0">
                <a:solidFill>
                  <a:srgbClr val="C00000"/>
                </a:solidFill>
                <a:effectLst/>
                <a:latin typeface="Arial" panose="020B0604020202020204" pitchFamily="34" charset="0"/>
                <a:cs typeface="Arial" panose="020B0604020202020204" pitchFamily="34" charset="0"/>
              </a:rPr>
              <a:t>Revelation 13:18:</a:t>
            </a:r>
          </a:p>
          <a:p>
            <a:pPr algn="just"/>
            <a:r>
              <a:rPr lang="en-US" sz="2800" b="1" i="1" dirty="0">
                <a:effectLst/>
                <a:latin typeface="Arial" panose="020B0604020202020204" pitchFamily="34" charset="0"/>
                <a:cs typeface="Arial" panose="020B0604020202020204" pitchFamily="34" charset="0"/>
              </a:rPr>
              <a:t>“Here is wisdom. Let him that hath understanding count the number of the beast: for it is the number of a man; and his number is Six hundred threescore and six.”</a:t>
            </a:r>
          </a:p>
        </p:txBody>
      </p:sp>
      <p:sp>
        <p:nvSpPr>
          <p:cNvPr id="12" name="TextBox 11">
            <a:extLst>
              <a:ext uri="{FF2B5EF4-FFF2-40B4-BE49-F238E27FC236}">
                <a16:creationId xmlns:a16="http://schemas.microsoft.com/office/drawing/2014/main" id="{758EE997-95DC-B7D4-A57F-1BE0F0B4F956}"/>
              </a:ext>
            </a:extLst>
          </p:cNvPr>
          <p:cNvSpPr txBox="1"/>
          <p:nvPr/>
        </p:nvSpPr>
        <p:spPr>
          <a:xfrm>
            <a:off x="13668" y="3296579"/>
            <a:ext cx="9130331" cy="2677656"/>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The villain of Revelation is Nero</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“666” = Nero via gematria</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Even 95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agree</a:t>
            </a:r>
          </a:p>
          <a:p>
            <a:pPr marL="914400" lvl="1" indent="-4572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effectLst/>
                <a:latin typeface="Arial" panose="020B0604020202020204" pitchFamily="34" charset="0"/>
                <a:cs typeface="Arial" panose="020B0604020202020204" pitchFamily="34" charset="0"/>
              </a:rPr>
              <a:t>Clearly, Revelation was written </a:t>
            </a:r>
            <a:r>
              <a:rPr lang="en-US" sz="2800" b="1" dirty="0">
                <a:latin typeface="Arial" panose="020B0604020202020204" pitchFamily="34" charset="0"/>
                <a:cs typeface="Arial" panose="020B0604020202020204" pitchFamily="34" charset="0"/>
              </a:rPr>
              <a:t>around 68 AD</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6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716C2D-53ED-46CF-A24C-B1D96085CB07}"/>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18,944 Debate Podium Images, Stock Photos, 3D objects ...">
            <a:extLst>
              <a:ext uri="{FF2B5EF4-FFF2-40B4-BE49-F238E27FC236}">
                <a16:creationId xmlns:a16="http://schemas.microsoft.com/office/drawing/2014/main" id="{DE2EA965-4F34-32F6-7D64-79620E1C50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17354" y="-11636"/>
            <a:ext cx="9157291" cy="6869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87B94B-B770-7D2D-7256-162EB98EB4EF}"/>
              </a:ext>
            </a:extLst>
          </p:cNvPr>
          <p:cNvSpPr txBox="1"/>
          <p:nvPr/>
        </p:nvSpPr>
        <p:spPr>
          <a:xfrm>
            <a:off x="2699833" y="784182"/>
            <a:ext cx="2387764"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Affirmative</a:t>
            </a:r>
          </a:p>
        </p:txBody>
      </p:sp>
      <p:sp>
        <p:nvSpPr>
          <p:cNvPr id="5" name="TextBox 4">
            <a:extLst>
              <a:ext uri="{FF2B5EF4-FFF2-40B4-BE49-F238E27FC236}">
                <a16:creationId xmlns:a16="http://schemas.microsoft.com/office/drawing/2014/main" id="{4B535A61-112B-E336-4E04-D7DFEFB4089C}"/>
              </a:ext>
            </a:extLst>
          </p:cNvPr>
          <p:cNvSpPr txBox="1"/>
          <p:nvPr/>
        </p:nvSpPr>
        <p:spPr>
          <a:xfrm>
            <a:off x="2745826" y="1222332"/>
            <a:ext cx="229577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Rebuttal</a:t>
            </a:r>
          </a:p>
        </p:txBody>
      </p:sp>
      <p:sp>
        <p:nvSpPr>
          <p:cNvPr id="6" name="TextBox 5">
            <a:extLst>
              <a:ext uri="{FF2B5EF4-FFF2-40B4-BE49-F238E27FC236}">
                <a16:creationId xmlns:a16="http://schemas.microsoft.com/office/drawing/2014/main" id="{66DC15F3-920A-C7D2-4106-91DB69957CF2}"/>
              </a:ext>
            </a:extLst>
          </p:cNvPr>
          <p:cNvSpPr txBox="1"/>
          <p:nvPr/>
        </p:nvSpPr>
        <p:spPr>
          <a:xfrm>
            <a:off x="7329387" y="784182"/>
            <a:ext cx="238776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Rebuttal</a:t>
            </a:r>
          </a:p>
        </p:txBody>
      </p:sp>
      <p:sp>
        <p:nvSpPr>
          <p:cNvPr id="7" name="TextBox 6">
            <a:extLst>
              <a:ext uri="{FF2B5EF4-FFF2-40B4-BE49-F238E27FC236}">
                <a16:creationId xmlns:a16="http://schemas.microsoft.com/office/drawing/2014/main" id="{D51C9CA6-5CA5-910A-4DF0-B30AC63319A0}"/>
              </a:ext>
            </a:extLst>
          </p:cNvPr>
          <p:cNvSpPr txBox="1"/>
          <p:nvPr/>
        </p:nvSpPr>
        <p:spPr>
          <a:xfrm>
            <a:off x="7310461" y="1222332"/>
            <a:ext cx="242561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Affirmative</a:t>
            </a:r>
          </a:p>
        </p:txBody>
      </p:sp>
      <p:cxnSp>
        <p:nvCxnSpPr>
          <p:cNvPr id="8" name="Straight Arrow Connector 7">
            <a:extLst>
              <a:ext uri="{FF2B5EF4-FFF2-40B4-BE49-F238E27FC236}">
                <a16:creationId xmlns:a16="http://schemas.microsoft.com/office/drawing/2014/main" id="{939F1933-22E7-8F50-6B10-EECD8DACB74E}"/>
              </a:ext>
            </a:extLst>
          </p:cNvPr>
          <p:cNvCxnSpPr>
            <a:cxnSpLocks/>
          </p:cNvCxnSpPr>
          <p:nvPr/>
        </p:nvCxnSpPr>
        <p:spPr>
          <a:xfrm>
            <a:off x="5087597" y="1104851"/>
            <a:ext cx="2241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3AF876-4433-9EDD-3560-8871BB9FCC8A}"/>
              </a:ext>
            </a:extLst>
          </p:cNvPr>
          <p:cNvCxnSpPr>
            <a:cxnSpLocks/>
          </p:cNvCxnSpPr>
          <p:nvPr/>
        </p:nvCxnSpPr>
        <p:spPr>
          <a:xfrm flipH="1">
            <a:off x="5041604" y="1543001"/>
            <a:ext cx="226885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886256-F1FA-7603-77EC-D815B882F43A}"/>
              </a:ext>
            </a:extLst>
          </p:cNvPr>
          <p:cNvSpPr txBox="1"/>
          <p:nvPr/>
        </p:nvSpPr>
        <p:spPr>
          <a:xfrm>
            <a:off x="3343274" y="3015416"/>
            <a:ext cx="727161" cy="175432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95</a:t>
            </a:r>
          </a:p>
          <a:p>
            <a:pPr algn="ctr"/>
            <a:r>
              <a:rPr lang="en-US" sz="3600" b="1" dirty="0">
                <a:latin typeface="Arial" panose="020B0604020202020204" pitchFamily="34" charset="0"/>
                <a:cs typeface="Arial" panose="020B0604020202020204" pitchFamily="34" charset="0"/>
              </a:rPr>
              <a:t>AD</a:t>
            </a:r>
          </a:p>
        </p:txBody>
      </p:sp>
      <p:sp>
        <p:nvSpPr>
          <p:cNvPr id="11" name="TextBox 10">
            <a:extLst>
              <a:ext uri="{FF2B5EF4-FFF2-40B4-BE49-F238E27FC236}">
                <a16:creationId xmlns:a16="http://schemas.microsoft.com/office/drawing/2014/main" id="{464C0D72-9C2D-7744-BC4B-053F3C5F9439}"/>
              </a:ext>
            </a:extLst>
          </p:cNvPr>
          <p:cNvSpPr txBox="1"/>
          <p:nvPr/>
        </p:nvSpPr>
        <p:spPr>
          <a:xfrm>
            <a:off x="8312657" y="3015416"/>
            <a:ext cx="727161" cy="175432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68</a:t>
            </a:r>
          </a:p>
          <a:p>
            <a:pPr algn="ctr"/>
            <a:r>
              <a:rPr lang="en-US" sz="3600" b="1" dirty="0">
                <a:latin typeface="Arial" panose="020B0604020202020204" pitchFamily="34" charset="0"/>
                <a:cs typeface="Arial" panose="020B0604020202020204" pitchFamily="34" charset="0"/>
              </a:rPr>
              <a:t>AD</a:t>
            </a:r>
          </a:p>
        </p:txBody>
      </p:sp>
      <p:sp>
        <p:nvSpPr>
          <p:cNvPr id="2" name="Slide Number Placeholder 1">
            <a:extLst>
              <a:ext uri="{FF2B5EF4-FFF2-40B4-BE49-F238E27FC236}">
                <a16:creationId xmlns:a16="http://schemas.microsoft.com/office/drawing/2014/main" id="{FB3ADDDD-29DD-731D-6448-34E07D941B2A}"/>
              </a:ext>
            </a:extLst>
          </p:cNvPr>
          <p:cNvSpPr>
            <a:spLocks noGrp="1"/>
          </p:cNvSpPr>
          <p:nvPr>
            <p:ph type="sldNum" sz="quarter" idx="10"/>
          </p:nvPr>
        </p:nvSpPr>
        <p:spPr/>
        <p:txBody>
          <a:bodyPr/>
          <a:lstStyle/>
          <a:p>
            <a:fld id="{074AB93A-AEF6-4B2B-8015-AB1375F19FCF}" type="slidenum">
              <a:rPr lang="en-US" smtClean="0"/>
              <a:pPr/>
              <a:t>5</a:t>
            </a:fld>
            <a:endParaRPr lang="en-US"/>
          </a:p>
        </p:txBody>
      </p:sp>
      <p:cxnSp>
        <p:nvCxnSpPr>
          <p:cNvPr id="14" name="Straight Connector 13">
            <a:extLst>
              <a:ext uri="{FF2B5EF4-FFF2-40B4-BE49-F238E27FC236}">
                <a16:creationId xmlns:a16="http://schemas.microsoft.com/office/drawing/2014/main" id="{0A69A916-42CF-DE86-45FD-942FB256E2BD}"/>
              </a:ext>
            </a:extLst>
          </p:cNvPr>
          <p:cNvCxnSpPr>
            <a:cxnSpLocks/>
          </p:cNvCxnSpPr>
          <p:nvPr/>
        </p:nvCxnSpPr>
        <p:spPr>
          <a:xfrm>
            <a:off x="2968268" y="1293148"/>
            <a:ext cx="185089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B20A37-3571-97CB-A2AF-F165B62D8E72}"/>
              </a:ext>
            </a:extLst>
          </p:cNvPr>
          <p:cNvCxnSpPr>
            <a:cxnSpLocks/>
          </p:cNvCxnSpPr>
          <p:nvPr/>
        </p:nvCxnSpPr>
        <p:spPr>
          <a:xfrm>
            <a:off x="7597822" y="1293148"/>
            <a:ext cx="185089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31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#11</a:t>
            </a:r>
          </a:p>
        </p:txBody>
      </p:sp>
      <p:sp>
        <p:nvSpPr>
          <p:cNvPr id="4" name="TextBox 3">
            <a:extLst>
              <a:ext uri="{FF2B5EF4-FFF2-40B4-BE49-F238E27FC236}">
                <a16:creationId xmlns:a16="http://schemas.microsoft.com/office/drawing/2014/main" id="{1425D81B-F07B-1D7B-7508-75BB751F97FD}"/>
              </a:ext>
            </a:extLst>
          </p:cNvPr>
          <p:cNvSpPr txBox="1"/>
          <p:nvPr/>
        </p:nvSpPr>
        <p:spPr>
          <a:xfrm>
            <a:off x="0" y="591723"/>
            <a:ext cx="1219601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“Beast #1” Represents Nero</a:t>
            </a:r>
            <a:endParaRPr lang="en-US" sz="24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DA3BD38-44E9-1036-D408-F232CA452790}"/>
              </a:ext>
            </a:extLst>
          </p:cNvPr>
          <p:cNvSpPr txBox="1"/>
          <p:nvPr/>
        </p:nvSpPr>
        <p:spPr>
          <a:xfrm>
            <a:off x="16050" y="2954875"/>
            <a:ext cx="12138306" cy="3970318"/>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666 applies to Nero</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666 also applies to Domitian (later lesson)</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Nero =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wave of persecution, Domitian = 2</a:t>
            </a:r>
            <a:r>
              <a:rPr lang="en-US" sz="2800" b="1"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wave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(Jerome)</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“666” used to represent evil persecution of church in general</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Does </a:t>
            </a:r>
            <a:r>
              <a:rPr lang="en-US" sz="2800" b="1" dirty="0">
                <a:solidFill>
                  <a:srgbClr val="C00000"/>
                </a:solidFill>
                <a:latin typeface="Arial" panose="020B0604020202020204" pitchFamily="34" charset="0"/>
                <a:cs typeface="Arial" panose="020B0604020202020204" pitchFamily="34" charset="0"/>
              </a:rPr>
              <a:t>not</a:t>
            </a:r>
            <a:r>
              <a:rPr lang="en-US" sz="2800" b="1" dirty="0">
                <a:latin typeface="Arial" panose="020B0604020202020204" pitchFamily="34" charset="0"/>
                <a:cs typeface="Arial" panose="020B0604020202020204" pitchFamily="34" charset="0"/>
              </a:rPr>
              <a:t> necessitate an early date</a:t>
            </a:r>
          </a:p>
        </p:txBody>
      </p:sp>
      <p:sp>
        <p:nvSpPr>
          <p:cNvPr id="13" name="TextBox 12">
            <a:extLst>
              <a:ext uri="{FF2B5EF4-FFF2-40B4-BE49-F238E27FC236}">
                <a16:creationId xmlns:a16="http://schemas.microsoft.com/office/drawing/2014/main" id="{CEED199C-865D-9250-DF3D-27659C77AFE6}"/>
              </a:ext>
            </a:extLst>
          </p:cNvPr>
          <p:cNvSpPr txBox="1"/>
          <p:nvPr/>
        </p:nvSpPr>
        <p:spPr>
          <a:xfrm>
            <a:off x="-14636" y="1093856"/>
            <a:ext cx="12201842" cy="1815882"/>
          </a:xfrm>
          <a:prstGeom prst="rect">
            <a:avLst/>
          </a:prstGeom>
          <a:solidFill>
            <a:srgbClr val="FFFF00"/>
          </a:solidFill>
          <a:ln>
            <a:solidFill>
              <a:schemeClr val="tx1"/>
            </a:solidFill>
          </a:ln>
        </p:spPr>
        <p:txBody>
          <a:bodyPr wrap="square">
            <a:spAutoFit/>
          </a:bodyPr>
          <a:lstStyle/>
          <a:p>
            <a:r>
              <a:rPr lang="en-US" sz="2800" b="1" i="0" dirty="0">
                <a:solidFill>
                  <a:srgbClr val="C00000"/>
                </a:solidFill>
                <a:effectLst/>
                <a:latin typeface="Arial" panose="020B0604020202020204" pitchFamily="34" charset="0"/>
                <a:cs typeface="Arial" panose="020B0604020202020204" pitchFamily="34" charset="0"/>
              </a:rPr>
              <a:t>Revelation 13:18:</a:t>
            </a:r>
          </a:p>
          <a:p>
            <a:pPr algn="just"/>
            <a:r>
              <a:rPr lang="en-US" sz="2800" b="1" i="1" dirty="0">
                <a:effectLst/>
                <a:latin typeface="Arial" panose="020B0604020202020204" pitchFamily="34" charset="0"/>
                <a:cs typeface="Arial" panose="020B0604020202020204" pitchFamily="34" charset="0"/>
              </a:rPr>
              <a:t>“Here is wisdom. Let him that hath understanding count the number of the beast: for it is the number of a man; and his number is Six hundred threescore and six.”</a:t>
            </a:r>
          </a:p>
        </p:txBody>
      </p:sp>
    </p:spTree>
    <p:extLst>
      <p:ext uri="{BB962C8B-B14F-4D97-AF65-F5344CB8AC3E}">
        <p14:creationId xmlns:p14="http://schemas.microsoft.com/office/powerpoint/2010/main" val="21971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51</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#12</a:t>
            </a:r>
          </a:p>
        </p:txBody>
      </p:sp>
      <p:sp>
        <p:nvSpPr>
          <p:cNvPr id="4" name="TextBox 3">
            <a:extLst>
              <a:ext uri="{FF2B5EF4-FFF2-40B4-BE49-F238E27FC236}">
                <a16:creationId xmlns:a16="http://schemas.microsoft.com/office/drawing/2014/main" id="{8518CDAF-73AD-2C9D-2F91-B5B24F245035}"/>
              </a:ext>
            </a:extLst>
          </p:cNvPr>
          <p:cNvSpPr txBox="1"/>
          <p:nvPr/>
        </p:nvSpPr>
        <p:spPr>
          <a:xfrm>
            <a:off x="0" y="591723"/>
            <a:ext cx="12206798"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“Monarchian Prologues”</a:t>
            </a:r>
          </a:p>
        </p:txBody>
      </p:sp>
      <p:sp>
        <p:nvSpPr>
          <p:cNvPr id="11" name="TextBox 10">
            <a:extLst>
              <a:ext uri="{FF2B5EF4-FFF2-40B4-BE49-F238E27FC236}">
                <a16:creationId xmlns:a16="http://schemas.microsoft.com/office/drawing/2014/main" id="{B7B3427E-C0BB-AEE6-F919-BBFDE575AAC4}"/>
              </a:ext>
            </a:extLst>
          </p:cNvPr>
          <p:cNvSpPr txBox="1"/>
          <p:nvPr/>
        </p:nvSpPr>
        <p:spPr>
          <a:xfrm>
            <a:off x="-1368" y="1142698"/>
            <a:ext cx="12155724" cy="2246769"/>
          </a:xfrm>
          <a:prstGeom prst="rect">
            <a:avLst/>
          </a:prstGeom>
          <a:solidFill>
            <a:schemeClr val="bg1">
              <a:lumMod val="95000"/>
            </a:schemeClr>
          </a:solidFill>
          <a:ln>
            <a:solidFill>
              <a:schemeClr val="tx1"/>
            </a:solidFill>
          </a:ln>
        </p:spPr>
        <p:txBody>
          <a:bodyPr wrap="square">
            <a:spAutoFit/>
          </a:bodyPr>
          <a:lstStyle/>
          <a:p>
            <a:pPr algn="just"/>
            <a:r>
              <a:rPr lang="en-US" sz="2800" b="1" i="1" dirty="0">
                <a:latin typeface="Arial" panose="020B0604020202020204" pitchFamily="34" charset="0"/>
                <a:cs typeface="Arial" panose="020B0604020202020204" pitchFamily="34" charset="0"/>
              </a:rPr>
              <a:t>“The ‘Monarchian Prologues’, that dates back to 250-350 A.D., claims that Paul also wrote to these seven churches (possibly Romans which was a “circular letter,” it went out to many addressees) following John’s Book, thus, placing the book even before some of the other of Paul’s epistles.”</a:t>
            </a:r>
          </a:p>
        </p:txBody>
      </p:sp>
      <p:sp>
        <p:nvSpPr>
          <p:cNvPr id="13" name="TextBox 12">
            <a:extLst>
              <a:ext uri="{FF2B5EF4-FFF2-40B4-BE49-F238E27FC236}">
                <a16:creationId xmlns:a16="http://schemas.microsoft.com/office/drawing/2014/main" id="{FDB1018C-47AC-7FA1-9910-AF54D81B71D1}"/>
              </a:ext>
            </a:extLst>
          </p:cNvPr>
          <p:cNvSpPr txBox="1"/>
          <p:nvPr/>
        </p:nvSpPr>
        <p:spPr>
          <a:xfrm>
            <a:off x="0" y="6483997"/>
            <a:ext cx="8909165"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https://biblicaleschatology.org/tag/syriac-version</a:t>
            </a:r>
          </a:p>
        </p:txBody>
      </p:sp>
      <p:sp>
        <p:nvSpPr>
          <p:cNvPr id="12" name="Rectangle 14">
            <a:extLst>
              <a:ext uri="{FF2B5EF4-FFF2-40B4-BE49-F238E27FC236}">
                <a16:creationId xmlns:a16="http://schemas.microsoft.com/office/drawing/2014/main" id="{4C845318-459F-23CF-1924-9E0E09105B3A}"/>
              </a:ext>
            </a:extLst>
          </p:cNvPr>
          <p:cNvSpPr>
            <a:spLocks noChangeArrowheads="1"/>
          </p:cNvSpPr>
          <p:nvPr/>
        </p:nvSpPr>
        <p:spPr bwMode="auto">
          <a:xfrm>
            <a:off x="-8062" y="647598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5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52</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#12</a:t>
            </a:r>
          </a:p>
        </p:txBody>
      </p:sp>
      <p:sp>
        <p:nvSpPr>
          <p:cNvPr id="4" name="TextBox 3">
            <a:extLst>
              <a:ext uri="{FF2B5EF4-FFF2-40B4-BE49-F238E27FC236}">
                <a16:creationId xmlns:a16="http://schemas.microsoft.com/office/drawing/2014/main" id="{62D1EE6C-5D74-589C-4EE1-4498955BE5C3}"/>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“Monarchian Prologues”</a:t>
            </a:r>
          </a:p>
        </p:txBody>
      </p:sp>
      <p:sp>
        <p:nvSpPr>
          <p:cNvPr id="11" name="TextBox 10">
            <a:extLst>
              <a:ext uri="{FF2B5EF4-FFF2-40B4-BE49-F238E27FC236}">
                <a16:creationId xmlns:a16="http://schemas.microsoft.com/office/drawing/2014/main" id="{B8C3524C-CB91-4BA4-D39B-9459137178FE}"/>
              </a:ext>
            </a:extLst>
          </p:cNvPr>
          <p:cNvSpPr txBox="1"/>
          <p:nvPr/>
        </p:nvSpPr>
        <p:spPr>
          <a:xfrm>
            <a:off x="-8709" y="1130671"/>
            <a:ext cx="12200709" cy="4462760"/>
          </a:xfrm>
          <a:prstGeom prst="rect">
            <a:avLst/>
          </a:prstGeom>
          <a:solidFill>
            <a:schemeClr val="bg1">
              <a:lumMod val="95000"/>
            </a:schemeClr>
          </a:solidFill>
          <a:ln>
            <a:solidFill>
              <a:schemeClr val="tx1"/>
            </a:solidFill>
          </a:ln>
        </p:spPr>
        <p:txBody>
          <a:bodyPr wrap="square">
            <a:spAutoFit/>
          </a:bodyPr>
          <a:lstStyle/>
          <a:p>
            <a:pPr algn="just"/>
            <a:r>
              <a:rPr lang="en-US" sz="2800" b="1" i="1" dirty="0">
                <a:effectLst/>
                <a:latin typeface="Arial" panose="020B0604020202020204" pitchFamily="34" charset="0"/>
                <a:cs typeface="Arial" panose="020B0604020202020204" pitchFamily="34" charset="0"/>
              </a:rPr>
              <a:t>“</a:t>
            </a:r>
            <a:r>
              <a:rPr lang="en-US" sz="2800" b="1" i="1" u="sng" dirty="0">
                <a:effectLst/>
                <a:latin typeface="Arial" panose="020B0604020202020204" pitchFamily="34" charset="0"/>
                <a:cs typeface="Arial" panose="020B0604020202020204" pitchFamily="34" charset="0"/>
              </a:rPr>
              <a:t>Monarchian Prologues</a:t>
            </a:r>
            <a:r>
              <a:rPr lang="en-US" sz="2800" b="1" i="1" dirty="0">
                <a:effectLst/>
                <a:latin typeface="Arial" panose="020B0604020202020204" pitchFamily="34" charset="0"/>
                <a:cs typeface="Arial" panose="020B0604020202020204" pitchFamily="34" charset="0"/>
              </a:rPr>
              <a:t> were short introductory statements which are prefixed to each of the four gospels in many manuscripts of the Vulgate. Also known as the </a:t>
            </a:r>
            <a:r>
              <a:rPr lang="en-US" sz="2800" b="1" i="1" dirty="0">
                <a:solidFill>
                  <a:srgbClr val="C00000"/>
                </a:solidFill>
                <a:effectLst/>
                <a:latin typeface="Arial" panose="020B0604020202020204" pitchFamily="34" charset="0"/>
                <a:cs typeface="Arial" panose="020B0604020202020204" pitchFamily="34" charset="0"/>
              </a:rPr>
              <a:t>Arguments</a:t>
            </a:r>
            <a:r>
              <a:rPr lang="en-US" sz="2800" b="1" i="1" dirty="0">
                <a:solidFill>
                  <a:srgbClr val="7030A0"/>
                </a:solidFill>
                <a:effectLst/>
                <a:latin typeface="Arial" panose="020B0604020202020204" pitchFamily="34" charset="0"/>
                <a:cs typeface="Arial" panose="020B0604020202020204" pitchFamily="34" charset="0"/>
              </a:rPr>
              <a:t>, </a:t>
            </a:r>
            <a:r>
              <a:rPr lang="en-US" sz="2800" b="1" i="1" dirty="0">
                <a:effectLst/>
                <a:latin typeface="Arial" panose="020B0604020202020204" pitchFamily="34" charset="0"/>
                <a:cs typeface="Arial" panose="020B0604020202020204" pitchFamily="34" charset="0"/>
              </a:rPr>
              <a:t>they contain brief accounts of each evangelist and his reasons for writing his account. These Latin introductions are involved, and their meaning is often remote and vague. The fact that these documents are known from antiquity as the </a:t>
            </a:r>
            <a:r>
              <a:rPr lang="en-US" sz="2800" b="1" i="1" u="none" strike="noStrike" dirty="0">
                <a:effectLst/>
                <a:latin typeface="Arial" panose="020B0604020202020204" pitchFamily="34" charset="0"/>
                <a:cs typeface="Arial" panose="020B0604020202020204" pitchFamily="34" charset="0"/>
                <a:hlinkClick r:id="rId3" tooltip="Search this site for content like “Monarchian Prologues”.">
                  <a:extLst>
                    <a:ext uri="{A12FA001-AC4F-418D-AE19-62706E023703}">
                      <ahyp:hlinkClr xmlns:ahyp="http://schemas.microsoft.com/office/drawing/2018/hyperlinkcolor" val="tx"/>
                    </a:ext>
                  </a:extLst>
                </a:hlinkClick>
              </a:rPr>
              <a:t>Monarchian Prologues</a:t>
            </a:r>
            <a:r>
              <a:rPr lang="en-US" sz="2800" b="1" i="1" dirty="0">
                <a:effectLst/>
                <a:latin typeface="Arial" panose="020B0604020202020204" pitchFamily="34" charset="0"/>
                <a:cs typeface="Arial" panose="020B0604020202020204" pitchFamily="34" charset="0"/>
              </a:rPr>
              <a:t> indicates that they have been held to date from the second or third century. But more recent critics have shown them to belong to the fourth century, . . . </a:t>
            </a:r>
            <a:endParaRPr lang="en-US" sz="2800" b="1" dirty="0">
              <a:latin typeface="Arial" panose="020B0604020202020204" pitchFamily="34" charset="0"/>
              <a:cs typeface="Arial" panose="020B0604020202020204" pitchFamily="34" charset="0"/>
            </a:endParaRPr>
          </a:p>
          <a:p>
            <a:pPr algn="r"/>
            <a:endParaRPr lang="en-US" sz="1200" b="1"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https://www.biblicaltraining.org/library/monarchian-prologues</a:t>
            </a:r>
          </a:p>
        </p:txBody>
      </p:sp>
      <p:sp>
        <p:nvSpPr>
          <p:cNvPr id="12" name="TextBox 11">
            <a:extLst>
              <a:ext uri="{FF2B5EF4-FFF2-40B4-BE49-F238E27FC236}">
                <a16:creationId xmlns:a16="http://schemas.microsoft.com/office/drawing/2014/main" id="{3A9D21AC-4FF4-DE5D-50AD-6A17FAD793C8}"/>
              </a:ext>
            </a:extLst>
          </p:cNvPr>
          <p:cNvSpPr txBox="1"/>
          <p:nvPr/>
        </p:nvSpPr>
        <p:spPr>
          <a:xfrm>
            <a:off x="6716" y="5629029"/>
            <a:ext cx="9017231" cy="1200329"/>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Early Christian 4</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century commentaries </a:t>
            </a:r>
          </a:p>
          <a:p>
            <a:pPr marL="800100" lvl="1" indent="-3429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On 4 gospels from the 4</a:t>
            </a:r>
            <a:r>
              <a:rPr lang="en-US" sz="2400" b="1" baseline="30000" dirty="0">
                <a:latin typeface="Arial" panose="020B0604020202020204" pitchFamily="34" charset="0"/>
                <a:cs typeface="Arial" panose="020B0604020202020204" pitchFamily="34" charset="0"/>
              </a:rPr>
              <a:t>th</a:t>
            </a:r>
            <a:r>
              <a:rPr lang="en-US" sz="2400" b="1" dirty="0">
                <a:latin typeface="Arial" panose="020B0604020202020204" pitchFamily="34" charset="0"/>
                <a:cs typeface="Arial" panose="020B0604020202020204" pitchFamily="34" charset="0"/>
              </a:rPr>
              <a:t> century</a:t>
            </a:r>
          </a:p>
          <a:p>
            <a:pPr marL="800100" lvl="1" indent="-342900">
              <a:buFont typeface="Courier New" panose="02070309020205020404" pitchFamily="49" charset="0"/>
              <a:buChar char="o"/>
            </a:pPr>
            <a:r>
              <a:rPr lang="en-US" sz="2400" b="1" dirty="0">
                <a:solidFill>
                  <a:srgbClr val="C00000"/>
                </a:solidFill>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Revelation</a:t>
            </a:r>
          </a:p>
        </p:txBody>
      </p:sp>
    </p:spTree>
    <p:extLst>
      <p:ext uri="{BB962C8B-B14F-4D97-AF65-F5344CB8AC3E}">
        <p14:creationId xmlns:p14="http://schemas.microsoft.com/office/powerpoint/2010/main" val="85098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53</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#13</a:t>
            </a:r>
          </a:p>
        </p:txBody>
      </p:sp>
      <p:sp>
        <p:nvSpPr>
          <p:cNvPr id="4" name="TextBox 3">
            <a:extLst>
              <a:ext uri="{FF2B5EF4-FFF2-40B4-BE49-F238E27FC236}">
                <a16:creationId xmlns:a16="http://schemas.microsoft.com/office/drawing/2014/main" id="{D28617E8-D3A5-3A52-CA38-2B3665C951A5}"/>
              </a:ext>
            </a:extLst>
          </p:cNvPr>
          <p:cNvSpPr txBox="1"/>
          <p:nvPr/>
        </p:nvSpPr>
        <p:spPr>
          <a:xfrm>
            <a:off x="1391" y="1136579"/>
            <a:ext cx="12190609" cy="3539430"/>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“But if thou art near to Italy, thou hast Rome, where we also have an authority close at hand. What an happy Church is that, on which the Apostles poured out all their doctrine, with their blood: where Peter had a like Passion with the Lord; </a:t>
            </a:r>
            <a:r>
              <a:rPr lang="en-US" sz="2800" b="1" i="1" dirty="0">
                <a:solidFill>
                  <a:srgbClr val="C00000"/>
                </a:solidFill>
                <a:latin typeface="Arial" panose="020B0604020202020204" pitchFamily="34" charset="0"/>
                <a:cs typeface="Arial" panose="020B0604020202020204" pitchFamily="34" charset="0"/>
              </a:rPr>
              <a:t>where Paul bath for his crown the same death with John</a:t>
            </a:r>
            <a:r>
              <a:rPr lang="en-US" sz="2800" b="1" i="1" dirty="0">
                <a:latin typeface="Arial" panose="020B0604020202020204" pitchFamily="34" charset="0"/>
                <a:cs typeface="Arial" panose="020B0604020202020204" pitchFamily="34" charset="0"/>
              </a:rPr>
              <a:t>; where the Apostle John was plunged into boiling oil, and suffered nothing, and was afterwards banished to an island.”</a:t>
            </a:r>
          </a:p>
          <a:p>
            <a:pPr algn="r"/>
            <a:r>
              <a:rPr lang="en-US" sz="2800" b="1" u="sng" dirty="0">
                <a:latin typeface="Arial" panose="020B0604020202020204" pitchFamily="34" charset="0"/>
                <a:cs typeface="Arial" panose="020B0604020202020204" pitchFamily="34" charset="0"/>
              </a:rPr>
              <a:t>“Against </a:t>
            </a:r>
            <a:r>
              <a:rPr lang="en-US" sz="2800" b="1" u="sng" dirty="0" err="1">
                <a:latin typeface="Arial" panose="020B0604020202020204" pitchFamily="34" charset="0"/>
                <a:cs typeface="Arial" panose="020B0604020202020204" pitchFamily="34" charset="0"/>
              </a:rPr>
              <a:t>Jovinianum</a:t>
            </a:r>
            <a:r>
              <a:rPr lang="en-US" sz="2800" b="1" u="sng"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(1:26)</a:t>
            </a:r>
          </a:p>
        </p:txBody>
      </p:sp>
      <p:sp>
        <p:nvSpPr>
          <p:cNvPr id="11" name="TextBox 10">
            <a:extLst>
              <a:ext uri="{FF2B5EF4-FFF2-40B4-BE49-F238E27FC236}">
                <a16:creationId xmlns:a16="http://schemas.microsoft.com/office/drawing/2014/main" id="{66759BA3-2DEC-1717-C34D-4DC64B805B8D}"/>
              </a:ext>
            </a:extLst>
          </p:cNvPr>
          <p:cNvSpPr txBox="1"/>
          <p:nvPr/>
        </p:nvSpPr>
        <p:spPr>
          <a:xfrm>
            <a:off x="7100" y="4737843"/>
            <a:ext cx="12147255" cy="2092881"/>
          </a:xfrm>
          <a:prstGeom prst="rect">
            <a:avLst/>
          </a:prstGeom>
          <a:noFill/>
        </p:spPr>
        <p:txBody>
          <a:bodyPr wrap="square" rtlCol="0">
            <a:spAutoFit/>
          </a:bodyPr>
          <a:lstStyle/>
          <a:p>
            <a:pPr marL="342900" indent="-342900" algn="just">
              <a:buFont typeface="Arial" panose="020B0604020202020204" pitchFamily="34" charset="0"/>
              <a:buChar char="•"/>
            </a:pPr>
            <a:r>
              <a:rPr lang="en-US" sz="2600" b="1" dirty="0">
                <a:latin typeface="Arial" panose="020B0604020202020204" pitchFamily="34" charset="0"/>
                <a:cs typeface="Arial" panose="020B0604020202020204" pitchFamily="34" charset="0"/>
              </a:rPr>
              <a:t>Claim:</a:t>
            </a:r>
          </a:p>
          <a:p>
            <a:pPr marL="800100" lvl="1" indent="-3429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Paul and John contemporaries in suffering</a:t>
            </a:r>
          </a:p>
          <a:p>
            <a:pPr marL="800100" lvl="1" indent="-3429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Nero murdered Paul</a:t>
            </a:r>
          </a:p>
          <a:p>
            <a:pPr marL="800100" lvl="1" indent="-3429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Comparison implies attempt on both lives = same time</a:t>
            </a:r>
          </a:p>
          <a:p>
            <a:pPr marL="800100" lvl="1" indent="-342900" algn="just">
              <a:buFont typeface="Courier New" panose="02070309020205020404" pitchFamily="49" charset="0"/>
              <a:buChar char="o"/>
            </a:pPr>
            <a:r>
              <a:rPr lang="en-US" sz="2600" b="1" dirty="0">
                <a:latin typeface="Arial" panose="020B0604020202020204" pitchFamily="34" charset="0"/>
                <a:cs typeface="Arial" panose="020B0604020202020204" pitchFamily="34" charset="0"/>
              </a:rPr>
              <a:t>Therefore, Nero banished John</a:t>
            </a:r>
          </a:p>
        </p:txBody>
      </p:sp>
      <p:sp>
        <p:nvSpPr>
          <p:cNvPr id="12" name="TextBox 11">
            <a:extLst>
              <a:ext uri="{FF2B5EF4-FFF2-40B4-BE49-F238E27FC236}">
                <a16:creationId xmlns:a16="http://schemas.microsoft.com/office/drawing/2014/main" id="{513D9C12-302F-11E2-E1D7-BD25AC961E45}"/>
              </a:ext>
            </a:extLst>
          </p:cNvPr>
          <p:cNvSpPr txBox="1"/>
          <p:nvPr/>
        </p:nvSpPr>
        <p:spPr>
          <a:xfrm>
            <a:off x="-1" y="591723"/>
            <a:ext cx="1219601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Jerome (347 - 420 AD) Death of Paul and John</a:t>
            </a:r>
          </a:p>
        </p:txBody>
      </p:sp>
    </p:spTree>
    <p:extLst>
      <p:ext uri="{BB962C8B-B14F-4D97-AF65-F5344CB8AC3E}">
        <p14:creationId xmlns:p14="http://schemas.microsoft.com/office/powerpoint/2010/main" val="343222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9842" y="-11631"/>
            <a:ext cx="12201842"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54</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Rebuttal #13</a:t>
            </a:r>
          </a:p>
        </p:txBody>
      </p:sp>
      <p:sp>
        <p:nvSpPr>
          <p:cNvPr id="4" name="TextBox 3">
            <a:extLst>
              <a:ext uri="{FF2B5EF4-FFF2-40B4-BE49-F238E27FC236}">
                <a16:creationId xmlns:a16="http://schemas.microsoft.com/office/drawing/2014/main" id="{F0BF65E4-A179-4728-D6ED-3DE2A34EF73F}"/>
              </a:ext>
            </a:extLst>
          </p:cNvPr>
          <p:cNvSpPr txBox="1"/>
          <p:nvPr/>
        </p:nvSpPr>
        <p:spPr>
          <a:xfrm>
            <a:off x="16378" y="4705186"/>
            <a:ext cx="12083547" cy="2246769"/>
          </a:xfrm>
          <a:prstGeom prst="rect">
            <a:avLst/>
          </a:prstGeom>
          <a:noFill/>
        </p:spPr>
        <p:txBody>
          <a:bodyPr wrap="square" rtlCol="0">
            <a:spAutoFit/>
          </a:bodyPr>
          <a:lstStyle/>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Comparing Paul and John’s death implies </a:t>
            </a:r>
            <a:r>
              <a:rPr lang="en-US" sz="2800" b="1" u="sng" dirty="0">
                <a:latin typeface="Arial" panose="020B0604020202020204" pitchFamily="34" charset="0"/>
                <a:cs typeface="Arial" panose="020B0604020202020204" pitchFamily="34" charset="0"/>
              </a:rPr>
              <a:t>nothing</a:t>
            </a:r>
            <a:r>
              <a:rPr lang="en-US" sz="2800" b="1"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800" b="1" dirty="0">
                <a:latin typeface="Arial" panose="020B0604020202020204" pitchFamily="34" charset="0"/>
                <a:cs typeface="Arial" panose="020B0604020202020204" pitchFamily="34" charset="0"/>
              </a:rPr>
              <a:t>No mention of</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Nero</a:t>
            </a:r>
          </a:p>
          <a:p>
            <a:pPr marL="800100" lvl="1" indent="-342900" algn="just">
              <a:buFont typeface="Courier New" panose="02070309020205020404" pitchFamily="49" charset="0"/>
              <a:buChar char="o"/>
            </a:pPr>
            <a:r>
              <a:rPr lang="en-US" sz="2800" b="1" dirty="0">
                <a:latin typeface="Arial" panose="020B0604020202020204" pitchFamily="34" charset="0"/>
                <a:cs typeface="Arial" panose="020B0604020202020204" pitchFamily="34" charset="0"/>
              </a:rPr>
              <a:t>Date</a:t>
            </a:r>
          </a:p>
        </p:txBody>
      </p:sp>
      <p:sp>
        <p:nvSpPr>
          <p:cNvPr id="11" name="TextBox 10">
            <a:extLst>
              <a:ext uri="{FF2B5EF4-FFF2-40B4-BE49-F238E27FC236}">
                <a16:creationId xmlns:a16="http://schemas.microsoft.com/office/drawing/2014/main" id="{6AEC29B6-5161-7339-DBC5-5FB583C171C7}"/>
              </a:ext>
            </a:extLst>
          </p:cNvPr>
          <p:cNvSpPr txBox="1"/>
          <p:nvPr/>
        </p:nvSpPr>
        <p:spPr>
          <a:xfrm>
            <a:off x="-1"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Jerome (347 - 420 AD) Death of Paul and John</a:t>
            </a:r>
          </a:p>
        </p:txBody>
      </p:sp>
      <p:sp>
        <p:nvSpPr>
          <p:cNvPr id="12" name="TextBox 11">
            <a:extLst>
              <a:ext uri="{FF2B5EF4-FFF2-40B4-BE49-F238E27FC236}">
                <a16:creationId xmlns:a16="http://schemas.microsoft.com/office/drawing/2014/main" id="{55334DE5-71E5-0543-C59A-C2CAD0A638EB}"/>
              </a:ext>
            </a:extLst>
          </p:cNvPr>
          <p:cNvSpPr txBox="1"/>
          <p:nvPr/>
        </p:nvSpPr>
        <p:spPr>
          <a:xfrm>
            <a:off x="-9495" y="1136579"/>
            <a:ext cx="12187711" cy="3539430"/>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“But if thou art near to Italy, thou hast Rome, where we also have an authority close at hand. What an happy Church is that, on which the Apostles poured out all their doctrine, with their blood: where Peter had a like Passion with the Lord; </a:t>
            </a:r>
            <a:r>
              <a:rPr lang="en-US" sz="2800" b="1" i="1" dirty="0">
                <a:solidFill>
                  <a:srgbClr val="C00000"/>
                </a:solidFill>
                <a:latin typeface="Arial" panose="020B0604020202020204" pitchFamily="34" charset="0"/>
                <a:cs typeface="Arial" panose="020B0604020202020204" pitchFamily="34" charset="0"/>
              </a:rPr>
              <a:t>where Paul bath for his crown the same death with John</a:t>
            </a:r>
            <a:r>
              <a:rPr lang="en-US" sz="2800" b="1" i="1" dirty="0">
                <a:latin typeface="Arial" panose="020B0604020202020204" pitchFamily="34" charset="0"/>
                <a:cs typeface="Arial" panose="020B0604020202020204" pitchFamily="34" charset="0"/>
              </a:rPr>
              <a:t>; where the Apostle John was plunged into boiling oil, and suffered nothing, and was afterwards banished to an island.”</a:t>
            </a:r>
          </a:p>
          <a:p>
            <a:pPr algn="r"/>
            <a:r>
              <a:rPr lang="en-US" sz="2800" b="1" u="sng" dirty="0">
                <a:latin typeface="Arial" panose="020B0604020202020204" pitchFamily="34" charset="0"/>
                <a:cs typeface="Arial" panose="020B0604020202020204" pitchFamily="34" charset="0"/>
              </a:rPr>
              <a:t>“Against </a:t>
            </a:r>
            <a:r>
              <a:rPr lang="en-US" sz="2800" b="1" u="sng" dirty="0" err="1">
                <a:latin typeface="Arial" panose="020B0604020202020204" pitchFamily="34" charset="0"/>
                <a:cs typeface="Arial" panose="020B0604020202020204" pitchFamily="34" charset="0"/>
              </a:rPr>
              <a:t>Jovinianum</a:t>
            </a:r>
            <a:r>
              <a:rPr lang="en-US" sz="2800" b="1" u="sng"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(1:26)</a:t>
            </a:r>
          </a:p>
        </p:txBody>
      </p:sp>
    </p:spTree>
    <p:extLst>
      <p:ext uri="{BB962C8B-B14F-4D97-AF65-F5344CB8AC3E}">
        <p14:creationId xmlns:p14="http://schemas.microsoft.com/office/powerpoint/2010/main" val="265339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55</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25768"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#14</a:t>
            </a:r>
          </a:p>
        </p:txBody>
      </p:sp>
      <p:sp>
        <p:nvSpPr>
          <p:cNvPr id="4" name="TextBox 3">
            <a:extLst>
              <a:ext uri="{FF2B5EF4-FFF2-40B4-BE49-F238E27FC236}">
                <a16:creationId xmlns:a16="http://schemas.microsoft.com/office/drawing/2014/main" id="{6EC2E2E8-2021-FD59-D312-07D717D5F377}"/>
              </a:ext>
            </a:extLst>
          </p:cNvPr>
          <p:cNvSpPr txBox="1"/>
          <p:nvPr/>
        </p:nvSpPr>
        <p:spPr>
          <a:xfrm>
            <a:off x="1498437" y="5052868"/>
            <a:ext cx="9150537" cy="584775"/>
          </a:xfrm>
          <a:prstGeom prst="rect">
            <a:avLst/>
          </a:prstGeom>
          <a:solidFill>
            <a:srgbClr val="C00000"/>
          </a:solidFill>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Discuss in Revelation 11</a:t>
            </a:r>
            <a:endParaRPr lang="en-US" sz="2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E36CD83-4A74-B6C4-328C-005D2E5EA715}"/>
              </a:ext>
            </a:extLst>
          </p:cNvPr>
          <p:cNvSpPr txBox="1"/>
          <p:nvPr/>
        </p:nvSpPr>
        <p:spPr>
          <a:xfrm>
            <a:off x="-22295" y="1135080"/>
            <a:ext cx="12192000" cy="3108543"/>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11:1-2</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FF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was given me a reed like unto a rod: and the angel stood, saying, Rise, and measure the temple of God, and the altar, and them that worship therein.</a:t>
            </a:r>
          </a:p>
          <a:p>
            <a:pPr algn="just"/>
            <a:r>
              <a:rPr lang="en-US" sz="2800" b="1" i="1" baseline="30000" dirty="0">
                <a:solidFill>
                  <a:srgbClr val="C00000"/>
                </a:solidFill>
                <a:latin typeface="Arial" panose="020B0604020202020204" pitchFamily="34" charset="0"/>
                <a:cs typeface="Arial" panose="020B0604020202020204" pitchFamily="34" charset="0"/>
              </a:rPr>
              <a:t>2</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But the court which is without the temple leave out, and measure it not; for it </a:t>
            </a:r>
            <a:r>
              <a:rPr lang="en-US" sz="2800" b="1" i="1" dirty="0">
                <a:solidFill>
                  <a:srgbClr val="C00000"/>
                </a:solidFill>
                <a:latin typeface="Arial" panose="020B0604020202020204" pitchFamily="34" charset="0"/>
                <a:cs typeface="Arial" panose="020B0604020202020204" pitchFamily="34" charset="0"/>
              </a:rPr>
              <a:t>is</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given unto the Gentiles: and the holy city </a:t>
            </a:r>
            <a:r>
              <a:rPr lang="en-US" sz="2800" b="1" i="1" dirty="0">
                <a:solidFill>
                  <a:srgbClr val="C00000"/>
                </a:solidFill>
                <a:latin typeface="Arial" panose="020B0604020202020204" pitchFamily="34" charset="0"/>
                <a:cs typeface="Arial" panose="020B0604020202020204" pitchFamily="34" charset="0"/>
              </a:rPr>
              <a:t>shall</a:t>
            </a:r>
            <a:r>
              <a:rPr lang="en-US" sz="2800" b="1" i="1" dirty="0">
                <a:solidFill>
                  <a:srgbClr val="7030A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they tread under foot forty and two months.</a:t>
            </a:r>
          </a:p>
        </p:txBody>
      </p:sp>
      <p:sp>
        <p:nvSpPr>
          <p:cNvPr id="12" name="TextBox 11">
            <a:extLst>
              <a:ext uri="{FF2B5EF4-FFF2-40B4-BE49-F238E27FC236}">
                <a16:creationId xmlns:a16="http://schemas.microsoft.com/office/drawing/2014/main" id="{F145563F-FE45-990C-E272-DDDD385D9B17}"/>
              </a:ext>
            </a:extLst>
          </p:cNvPr>
          <p:cNvSpPr txBox="1"/>
          <p:nvPr/>
        </p:nvSpPr>
        <p:spPr>
          <a:xfrm>
            <a:off x="-20846"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Verb Tense in Rev 11</a:t>
            </a:r>
          </a:p>
        </p:txBody>
      </p:sp>
    </p:spTree>
    <p:extLst>
      <p:ext uri="{BB962C8B-B14F-4D97-AF65-F5344CB8AC3E}">
        <p14:creationId xmlns:p14="http://schemas.microsoft.com/office/powerpoint/2010/main" val="159634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27217"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Affirmative #15</a:t>
            </a:r>
          </a:p>
        </p:txBody>
      </p:sp>
      <p:sp>
        <p:nvSpPr>
          <p:cNvPr id="4" name="TextBox 3">
            <a:extLst>
              <a:ext uri="{FF2B5EF4-FFF2-40B4-BE49-F238E27FC236}">
                <a16:creationId xmlns:a16="http://schemas.microsoft.com/office/drawing/2014/main" id="{F5D37F1E-6863-60BA-63C4-E63B9E8C7ABC}"/>
              </a:ext>
            </a:extLst>
          </p:cNvPr>
          <p:cNvSpPr txBox="1"/>
          <p:nvPr/>
        </p:nvSpPr>
        <p:spPr>
          <a:xfrm>
            <a:off x="1495902" y="4643358"/>
            <a:ext cx="9152709" cy="584775"/>
          </a:xfrm>
          <a:prstGeom prst="rect">
            <a:avLst/>
          </a:prstGeom>
          <a:solidFill>
            <a:srgbClr val="C00000"/>
          </a:solidFill>
        </p:spPr>
        <p:txBody>
          <a:bodyPr wrap="square">
            <a:spAutoFit/>
          </a:bodyPr>
          <a:lstStyle/>
          <a:p>
            <a:pPr algn="ctr"/>
            <a:r>
              <a:rPr lang="en-US" sz="3200" b="1" dirty="0">
                <a:solidFill>
                  <a:srgbClr val="FFFF00"/>
                </a:solidFill>
                <a:latin typeface="Arial" panose="020B0604020202020204" pitchFamily="34" charset="0"/>
                <a:cs typeface="Arial" panose="020B0604020202020204" pitchFamily="34" charset="0"/>
              </a:rPr>
              <a:t>Discuss in Revelation 17</a:t>
            </a:r>
            <a:endParaRPr lang="en-US" sz="2400" b="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9B72C2E-318F-900F-37D4-41F330855FAB}"/>
              </a:ext>
            </a:extLst>
          </p:cNvPr>
          <p:cNvSpPr txBox="1"/>
          <p:nvPr/>
        </p:nvSpPr>
        <p:spPr>
          <a:xfrm>
            <a:off x="-26650" y="1131448"/>
            <a:ext cx="12197812" cy="2246769"/>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17:10-11</a:t>
            </a:r>
            <a:endParaRPr lang="en-US" sz="2800" b="1" u="sng" dirty="0">
              <a:solidFill>
                <a:srgbClr val="C00000"/>
              </a:solidFill>
              <a:latin typeface="Arial" panose="020B0604020202020204" pitchFamily="34" charset="0"/>
              <a:cs typeface="Arial" panose="020B0604020202020204" pitchFamily="34" charset="0"/>
            </a:endParaRPr>
          </a:p>
          <a:p>
            <a:pPr algn="just"/>
            <a:r>
              <a:rPr lang="en-US" sz="2800" b="1" i="1" baseline="30000" dirty="0">
                <a:solidFill>
                  <a:srgbClr val="FF0000"/>
                </a:solidFill>
                <a:latin typeface="Arial" panose="020B0604020202020204" pitchFamily="34" charset="0"/>
                <a:cs typeface="Arial" panose="020B0604020202020204" pitchFamily="34" charset="0"/>
              </a:rPr>
              <a:t>10</a:t>
            </a:r>
            <a:r>
              <a:rPr lang="en-US" sz="2800" b="1" i="1" dirty="0">
                <a:latin typeface="Arial" panose="020B0604020202020204" pitchFamily="34" charset="0"/>
                <a:cs typeface="Arial" panose="020B0604020202020204" pitchFamily="34" charset="0"/>
              </a:rPr>
              <a:t> And there are </a:t>
            </a:r>
            <a:r>
              <a:rPr lang="en-US" sz="2800" b="1" i="1" dirty="0">
                <a:solidFill>
                  <a:srgbClr val="C00000"/>
                </a:solidFill>
                <a:latin typeface="Arial" panose="020B0604020202020204" pitchFamily="34" charset="0"/>
                <a:cs typeface="Arial" panose="020B0604020202020204" pitchFamily="34" charset="0"/>
              </a:rPr>
              <a:t>seven</a:t>
            </a:r>
            <a:r>
              <a:rPr lang="en-US" sz="2800" b="1" i="1" dirty="0">
                <a:latin typeface="Arial" panose="020B0604020202020204" pitchFamily="34" charset="0"/>
                <a:cs typeface="Arial" panose="020B0604020202020204" pitchFamily="34" charset="0"/>
              </a:rPr>
              <a:t> kings: </a:t>
            </a:r>
            <a:r>
              <a:rPr lang="en-US" sz="2800" b="1" i="1" dirty="0">
                <a:solidFill>
                  <a:srgbClr val="C00000"/>
                </a:solidFill>
                <a:latin typeface="Arial" panose="020B0604020202020204" pitchFamily="34" charset="0"/>
                <a:cs typeface="Arial" panose="020B0604020202020204" pitchFamily="34" charset="0"/>
              </a:rPr>
              <a:t>five</a:t>
            </a:r>
            <a:r>
              <a:rPr lang="en-US" sz="2800" b="1" i="1" dirty="0">
                <a:latin typeface="Arial" panose="020B0604020202020204" pitchFamily="34" charset="0"/>
                <a:cs typeface="Arial" panose="020B0604020202020204" pitchFamily="34" charset="0"/>
              </a:rPr>
              <a:t> are fallen, and </a:t>
            </a:r>
            <a:r>
              <a:rPr lang="en-US" sz="2800" b="1" i="1" dirty="0">
                <a:solidFill>
                  <a:srgbClr val="C00000"/>
                </a:solidFill>
                <a:latin typeface="Arial" panose="020B0604020202020204" pitchFamily="34" charset="0"/>
                <a:cs typeface="Arial" panose="020B0604020202020204" pitchFamily="34" charset="0"/>
              </a:rPr>
              <a:t>one</a:t>
            </a:r>
            <a:r>
              <a:rPr lang="en-US" sz="2800" b="1" i="1" dirty="0">
                <a:latin typeface="Arial" panose="020B0604020202020204" pitchFamily="34" charset="0"/>
                <a:cs typeface="Arial" panose="020B0604020202020204" pitchFamily="34" charset="0"/>
              </a:rPr>
              <a:t> is, and the </a:t>
            </a:r>
            <a:r>
              <a:rPr lang="en-US" sz="2800" b="1" i="1" dirty="0">
                <a:solidFill>
                  <a:srgbClr val="C00000"/>
                </a:solidFill>
                <a:latin typeface="Arial" panose="020B0604020202020204" pitchFamily="34" charset="0"/>
                <a:cs typeface="Arial" panose="020B0604020202020204" pitchFamily="34" charset="0"/>
              </a:rPr>
              <a:t>other</a:t>
            </a:r>
            <a:r>
              <a:rPr lang="en-US" sz="2800" b="1" i="1" dirty="0">
                <a:latin typeface="Arial" panose="020B0604020202020204" pitchFamily="34" charset="0"/>
                <a:cs typeface="Arial" panose="020B0604020202020204" pitchFamily="34" charset="0"/>
              </a:rPr>
              <a:t> is not yet come; and when he comes, he must continue a short space.</a:t>
            </a:r>
          </a:p>
          <a:p>
            <a:pPr algn="just"/>
            <a:r>
              <a:rPr lang="en-US" sz="2800" b="1" i="1" baseline="30000" dirty="0">
                <a:solidFill>
                  <a:srgbClr val="FF0000"/>
                </a:solidFill>
                <a:latin typeface="Arial" panose="020B0604020202020204" pitchFamily="34" charset="0"/>
                <a:cs typeface="Arial" panose="020B0604020202020204" pitchFamily="34" charset="0"/>
              </a:rPr>
              <a:t>11</a:t>
            </a:r>
            <a:r>
              <a:rPr lang="en-US" sz="2800" b="1" i="1" dirty="0">
                <a:latin typeface="Arial" panose="020B0604020202020204" pitchFamily="34" charset="0"/>
                <a:cs typeface="Arial" panose="020B0604020202020204" pitchFamily="34" charset="0"/>
              </a:rPr>
              <a:t> And the beast that was, and is not, even he is the </a:t>
            </a:r>
            <a:r>
              <a:rPr lang="en-US" sz="2800" b="1" i="1" dirty="0">
                <a:solidFill>
                  <a:srgbClr val="C00000"/>
                </a:solidFill>
                <a:latin typeface="Arial" panose="020B0604020202020204" pitchFamily="34" charset="0"/>
                <a:cs typeface="Arial" panose="020B0604020202020204" pitchFamily="34" charset="0"/>
              </a:rPr>
              <a:t>eighth</a:t>
            </a:r>
            <a:r>
              <a:rPr lang="en-US" sz="2800" b="1" i="1" dirty="0">
                <a:latin typeface="Arial" panose="020B0604020202020204" pitchFamily="34" charset="0"/>
                <a:cs typeface="Arial" panose="020B0604020202020204" pitchFamily="34" charset="0"/>
              </a:rPr>
              <a:t>, and is of the seven, and goes into perdition.</a:t>
            </a:r>
            <a:endParaRPr lang="en-US" sz="2800" b="1" dirty="0">
              <a:latin typeface="Arial" pitchFamily="34" charset="0"/>
              <a:cs typeface="Arial" pitchFamily="34" charset="0"/>
            </a:endParaRPr>
          </a:p>
        </p:txBody>
      </p:sp>
      <p:sp>
        <p:nvSpPr>
          <p:cNvPr id="12" name="TextBox 11">
            <a:extLst>
              <a:ext uri="{FF2B5EF4-FFF2-40B4-BE49-F238E27FC236}">
                <a16:creationId xmlns:a16="http://schemas.microsoft.com/office/drawing/2014/main" id="{9CAC3108-7897-386F-2710-D31936AC9424}"/>
              </a:ext>
            </a:extLst>
          </p:cNvPr>
          <p:cNvSpPr txBox="1"/>
          <p:nvPr/>
        </p:nvSpPr>
        <p:spPr>
          <a:xfrm>
            <a:off x="-11911"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“7 Kings + 1”</a:t>
            </a:r>
          </a:p>
        </p:txBody>
      </p:sp>
    </p:spTree>
    <p:extLst>
      <p:ext uri="{BB962C8B-B14F-4D97-AF65-F5344CB8AC3E}">
        <p14:creationId xmlns:p14="http://schemas.microsoft.com/office/powerpoint/2010/main" val="18151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 Summary</a:t>
            </a:r>
          </a:p>
        </p:txBody>
      </p:sp>
      <p:sp>
        <p:nvSpPr>
          <p:cNvPr id="4" name="TextBox 3">
            <a:extLst>
              <a:ext uri="{FF2B5EF4-FFF2-40B4-BE49-F238E27FC236}">
                <a16:creationId xmlns:a16="http://schemas.microsoft.com/office/drawing/2014/main" id="{DFCABE48-7499-89F9-DF7D-6396D722A9AC}"/>
              </a:ext>
            </a:extLst>
          </p:cNvPr>
          <p:cNvSpPr txBox="1"/>
          <p:nvPr/>
        </p:nvSpPr>
        <p:spPr>
          <a:xfrm>
            <a:off x="2259360" y="641827"/>
            <a:ext cx="7591047" cy="4401205"/>
          </a:xfrm>
          <a:prstGeom prst="rect">
            <a:avLst/>
          </a:prstGeom>
          <a:noFill/>
          <a:ln>
            <a:noFill/>
          </a:ln>
        </p:spPr>
        <p:txBody>
          <a:bodyPr wrap="square">
            <a:spAutoFit/>
          </a:bodyPr>
          <a:lstStyle/>
          <a:p>
            <a:pPr marL="457200" indent="-457200">
              <a:buFont typeface="+mj-lt"/>
              <a:buAutoNum type="arabicPeriod"/>
            </a:pPr>
            <a:r>
              <a:rPr lang="en-US" sz="2800" b="1" dirty="0">
                <a:latin typeface="Arial" panose="020B0604020202020204" pitchFamily="34" charset="0"/>
                <a:cs typeface="Arial" panose="020B0604020202020204" pitchFamily="34" charset="0"/>
              </a:rPr>
              <a:t>  Irenaeus (~120 - ~200 AD)</a:t>
            </a:r>
          </a:p>
          <a:p>
            <a:pPr marL="457200" indent="-457200">
              <a:buFont typeface="+mj-lt"/>
              <a:buAutoNum type="arabicPeriod"/>
            </a:pPr>
            <a:r>
              <a:rPr lang="en-US" sz="2800" b="1" dirty="0">
                <a:latin typeface="Arial" panose="020B0604020202020204" pitchFamily="34" charset="0"/>
                <a:cs typeface="Arial" panose="020B0604020202020204" pitchFamily="34" charset="0"/>
              </a:rPr>
              <a:t>  Jerome (347 - 420 AD)</a:t>
            </a:r>
          </a:p>
          <a:p>
            <a:pPr marL="457200" indent="-457200">
              <a:buFont typeface="+mj-lt"/>
              <a:buAutoNum type="arabicPeriod"/>
            </a:pPr>
            <a:r>
              <a:rPr lang="en-US" sz="2800" b="1" dirty="0">
                <a:latin typeface="Arial" panose="020B0604020202020204" pitchFamily="34" charset="0"/>
                <a:cs typeface="Arial" panose="020B0604020202020204" pitchFamily="34" charset="0"/>
              </a:rPr>
              <a:t>  Eusebius (260 - 339 AD)</a:t>
            </a:r>
          </a:p>
          <a:p>
            <a:pPr marL="457200" indent="-457200">
              <a:buFont typeface="+mj-lt"/>
              <a:buAutoNum type="arabicPeriod"/>
            </a:pPr>
            <a:r>
              <a:rPr lang="en-US" sz="2800" b="1" i="0" dirty="0">
                <a:effectLst/>
                <a:latin typeface="Arial" panose="020B0604020202020204" pitchFamily="34" charset="0"/>
                <a:cs typeface="Arial" panose="020B0604020202020204" pitchFamily="34" charset="0"/>
              </a:rPr>
              <a:t>  “Most modern-day scholars  agree.”</a:t>
            </a:r>
            <a:endParaRPr lang="en-US" sz="2800" b="1" dirty="0">
              <a:latin typeface="Arial" panose="020B0604020202020204" pitchFamily="34" charset="0"/>
              <a:cs typeface="Arial" panose="020B0604020202020204" pitchFamily="34" charset="0"/>
            </a:endParaRPr>
          </a:p>
          <a:p>
            <a:pPr marL="457200" indent="-457200">
              <a:buFont typeface="+mj-lt"/>
              <a:buAutoNum type="arabicPeriod"/>
            </a:pPr>
            <a:r>
              <a:rPr lang="en-US" sz="2800" b="1" i="0" dirty="0">
                <a:effectLst/>
                <a:latin typeface="Arial" panose="020B0604020202020204" pitchFamily="34" charset="0"/>
                <a:cs typeface="Arial" panose="020B0604020202020204" pitchFamily="34" charset="0"/>
              </a:rPr>
              <a:t>  Laodicea’s Wealth</a:t>
            </a:r>
            <a:endParaRPr lang="en-US" sz="2800" b="1" dirty="0">
              <a:latin typeface="Arial" panose="020B0604020202020204" pitchFamily="34" charset="0"/>
              <a:cs typeface="Arial" panose="020B0604020202020204" pitchFamily="34" charset="0"/>
            </a:endParaRPr>
          </a:p>
          <a:p>
            <a:pPr marL="457200" indent="-457200">
              <a:buFont typeface="+mj-lt"/>
              <a:buAutoNum type="arabicPeriod"/>
            </a:pPr>
            <a:r>
              <a:rPr lang="en-US" sz="2800" b="1" dirty="0">
                <a:latin typeface="Arial" panose="020B0604020202020204" pitchFamily="34" charset="0"/>
                <a:cs typeface="Arial" panose="020B0604020202020204" pitchFamily="34" charset="0"/>
              </a:rPr>
              <a:t>  Nero’s persecution </a:t>
            </a:r>
          </a:p>
          <a:p>
            <a:pPr marL="457200" indent="-457200">
              <a:buFont typeface="+mj-lt"/>
              <a:buAutoNum type="arabicPeriod"/>
            </a:pPr>
            <a:r>
              <a:rPr lang="en-US" sz="2800" b="1" i="0" dirty="0">
                <a:effectLst/>
                <a:latin typeface="Arial" panose="020B0604020202020204" pitchFamily="34" charset="0"/>
                <a:cs typeface="Arial" panose="020B0604020202020204" pitchFamily="34" charset="0"/>
              </a:rPr>
              <a:t>  Destruction of Jerusalem</a:t>
            </a:r>
            <a:r>
              <a:rPr lang="en-US" sz="2800" b="1" dirty="0">
                <a:latin typeface="Arial" panose="020B0604020202020204" pitchFamily="34" charset="0"/>
                <a:cs typeface="Arial" panose="020B0604020202020204" pitchFamily="34" charset="0"/>
              </a:rPr>
              <a:t> was political</a:t>
            </a:r>
          </a:p>
          <a:p>
            <a:pPr marL="457200" indent="-457200">
              <a:buFont typeface="+mj-lt"/>
              <a:buAutoNum type="arabicPeriod"/>
            </a:pPr>
            <a:r>
              <a:rPr lang="en-US" sz="2800" b="1" i="0" dirty="0">
                <a:effectLst/>
                <a:latin typeface="Arial" panose="020B0604020202020204" pitchFamily="34" charset="0"/>
                <a:cs typeface="Arial" panose="020B0604020202020204" pitchFamily="34" charset="0"/>
              </a:rPr>
              <a:t>  Victorinus of Pettau </a:t>
            </a:r>
            <a:r>
              <a:rPr lang="en-US" sz="2800" b="1" dirty="0">
                <a:latin typeface="Arial" panose="020B0604020202020204" pitchFamily="34" charset="0"/>
                <a:cs typeface="Arial" panose="020B0604020202020204" pitchFamily="34" charset="0"/>
              </a:rPr>
              <a:t>(347 - 420 AD)</a:t>
            </a:r>
          </a:p>
          <a:p>
            <a:pPr marL="457200" indent="-457200">
              <a:buFont typeface="+mj-lt"/>
              <a:buAutoNum type="arabicPeriod"/>
            </a:pPr>
            <a:r>
              <a:rPr lang="en-US" sz="2800" b="1" dirty="0">
                <a:latin typeface="Arial" panose="020B0604020202020204" pitchFamily="34" charset="0"/>
                <a:cs typeface="Arial" panose="020B0604020202020204" pitchFamily="34" charset="0"/>
              </a:rPr>
              <a:t>  Symbolic and figurative language</a:t>
            </a:r>
          </a:p>
          <a:p>
            <a:pPr marL="457200" indent="-457200">
              <a:buFont typeface="+mj-lt"/>
              <a:buAutoNum type="arabicPeriod"/>
            </a:pPr>
            <a:r>
              <a:rPr lang="en-US" sz="2800" b="1" dirty="0">
                <a:latin typeface="Arial" panose="020B0604020202020204" pitchFamily="34" charset="0"/>
                <a:cs typeface="Arial" panose="020B0604020202020204" pitchFamily="34" charset="0"/>
              </a:rPr>
              <a:t>  7 Kings + 1</a:t>
            </a:r>
          </a:p>
        </p:txBody>
      </p:sp>
    </p:spTree>
    <p:extLst>
      <p:ext uri="{BB962C8B-B14F-4D97-AF65-F5344CB8AC3E}">
        <p14:creationId xmlns:p14="http://schemas.microsoft.com/office/powerpoint/2010/main" val="15191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 Summary</a:t>
            </a:r>
          </a:p>
        </p:txBody>
      </p:sp>
      <p:sp>
        <p:nvSpPr>
          <p:cNvPr id="4" name="TextBox 3">
            <a:extLst>
              <a:ext uri="{FF2B5EF4-FFF2-40B4-BE49-F238E27FC236}">
                <a16:creationId xmlns:a16="http://schemas.microsoft.com/office/drawing/2014/main" id="{6FAE4AB0-E02D-FB90-0268-47C2F9BC4E8D}"/>
              </a:ext>
            </a:extLst>
          </p:cNvPr>
          <p:cNvSpPr txBox="1"/>
          <p:nvPr/>
        </p:nvSpPr>
        <p:spPr>
          <a:xfrm>
            <a:off x="1871065" y="644362"/>
            <a:ext cx="8367636" cy="6093976"/>
          </a:xfrm>
          <a:prstGeom prst="rect">
            <a:avLst/>
          </a:prstGeom>
          <a:noFill/>
          <a:ln>
            <a:noFill/>
          </a:ln>
        </p:spPr>
        <p:txBody>
          <a:bodyPr wrap="square">
            <a:spAutoFit/>
          </a:bodyPr>
          <a:lstStyle/>
          <a:p>
            <a:pPr marL="457200" indent="-457200">
              <a:buFont typeface="+mj-lt"/>
              <a:buAutoNum type="arabicPeriod"/>
            </a:pPr>
            <a:r>
              <a:rPr lang="en-US" sz="2600" b="1" dirty="0">
                <a:latin typeface="Arial" panose="020B0604020202020204" pitchFamily="34" charset="0"/>
                <a:cs typeface="Arial" panose="020B0604020202020204" pitchFamily="34" charset="0"/>
              </a:rPr>
              <a:t>  Irenaeus (~120 - ~200 AD)</a:t>
            </a:r>
          </a:p>
          <a:p>
            <a:pPr marL="457200" indent="-457200">
              <a:buFont typeface="+mj-lt"/>
              <a:buAutoNum type="arabicPeriod"/>
            </a:pPr>
            <a:r>
              <a:rPr lang="en-US" sz="2600" b="1" dirty="0">
                <a:latin typeface="Arial" panose="020B0604020202020204" pitchFamily="34" charset="0"/>
                <a:cs typeface="Arial" panose="020B0604020202020204" pitchFamily="34" charset="0"/>
              </a:rPr>
              <a:t>  Syriac Bible Commentary</a:t>
            </a:r>
          </a:p>
          <a:p>
            <a:pPr marL="457200" indent="-457200">
              <a:buFont typeface="+mj-lt"/>
              <a:buAutoNum type="arabicPeriod"/>
            </a:pPr>
            <a:r>
              <a:rPr lang="en-US" sz="2600" b="1" dirty="0">
                <a:latin typeface="Arial" panose="020B0604020202020204" pitchFamily="34" charset="0"/>
                <a:cs typeface="Arial" panose="020B0604020202020204" pitchFamily="34" charset="0"/>
              </a:rPr>
              <a:t>  Jewish Persecution</a:t>
            </a:r>
          </a:p>
          <a:p>
            <a:pPr marL="457200" indent="-457200">
              <a:buFont typeface="+mj-lt"/>
              <a:buAutoNum type="arabicPeriod"/>
            </a:pPr>
            <a:r>
              <a:rPr lang="en-US" sz="2600" b="1" dirty="0">
                <a:latin typeface="Arial" panose="020B0604020202020204" pitchFamily="34" charset="0"/>
                <a:cs typeface="Arial" panose="020B0604020202020204" pitchFamily="34" charset="0"/>
              </a:rPr>
              <a:t>  Judaizing Heretics in Church</a:t>
            </a:r>
          </a:p>
          <a:p>
            <a:pPr marL="457200" indent="-457200">
              <a:buFont typeface="+mj-lt"/>
              <a:buAutoNum type="arabicPeriod"/>
            </a:pPr>
            <a:r>
              <a:rPr lang="en-US" sz="2600" b="1" dirty="0">
                <a:latin typeface="Arial" panose="020B0604020202020204" pitchFamily="34" charset="0"/>
                <a:cs typeface="Arial" panose="020B0604020202020204" pitchFamily="34" charset="0"/>
              </a:rPr>
              <a:t>  Temple in Revelation</a:t>
            </a:r>
          </a:p>
          <a:p>
            <a:pPr marL="457200" indent="-457200">
              <a:buFont typeface="+mj-lt"/>
              <a:buAutoNum type="arabicPeriod"/>
            </a:pPr>
            <a:r>
              <a:rPr lang="en-US" sz="2600" b="1" dirty="0">
                <a:latin typeface="Arial" panose="020B0604020202020204" pitchFamily="34" charset="0"/>
                <a:cs typeface="Arial" panose="020B0604020202020204" pitchFamily="34" charset="0"/>
              </a:rPr>
              <a:t>  John Must Prophesy, Again</a:t>
            </a:r>
          </a:p>
          <a:p>
            <a:pPr marL="457200" indent="-457200">
              <a:buFont typeface="+mj-lt"/>
              <a:buAutoNum type="arabicPeriod"/>
            </a:pPr>
            <a:r>
              <a:rPr lang="en-US" sz="2600" b="1" dirty="0">
                <a:latin typeface="Arial" panose="020B0604020202020204" pitchFamily="34" charset="0"/>
                <a:cs typeface="Arial" panose="020B0604020202020204" pitchFamily="34" charset="0"/>
              </a:rPr>
              <a:t>  “Things Must Shortly Come To Pass”</a:t>
            </a:r>
          </a:p>
          <a:p>
            <a:pPr marL="457200" indent="-457200">
              <a:buFont typeface="+mj-lt"/>
              <a:buAutoNum type="arabicPeriod"/>
            </a:pPr>
            <a:r>
              <a:rPr lang="en-US" sz="2600" b="1" dirty="0">
                <a:latin typeface="Arial" panose="020B0604020202020204" pitchFamily="34" charset="0"/>
                <a:cs typeface="Arial" panose="020B0604020202020204" pitchFamily="34" charset="0"/>
              </a:rPr>
              <a:t>  Only 7 Churches Existed</a:t>
            </a:r>
          </a:p>
          <a:p>
            <a:pPr marL="457200" indent="-457200">
              <a:buFont typeface="+mj-lt"/>
              <a:buAutoNum type="arabicPeriod"/>
            </a:pPr>
            <a:r>
              <a:rPr lang="en-US" sz="2600" b="1" dirty="0">
                <a:latin typeface="Arial" panose="020B0604020202020204" pitchFamily="34" charset="0"/>
                <a:cs typeface="Arial" panose="020B0604020202020204" pitchFamily="34" charset="0"/>
              </a:rPr>
              <a:t>  Some Apostles Still Alive</a:t>
            </a:r>
          </a:p>
          <a:p>
            <a:pPr marL="457200" indent="-457200">
              <a:buFont typeface="+mj-lt"/>
              <a:buAutoNum type="arabicPeriod"/>
            </a:pPr>
            <a:r>
              <a:rPr lang="en-US" sz="2600" b="1" dirty="0">
                <a:latin typeface="Arial" panose="020B0604020202020204" pitchFamily="34" charset="0"/>
                <a:cs typeface="Arial" panose="020B0604020202020204" pitchFamily="34" charset="0"/>
              </a:rPr>
              <a:t>  “. . . they also which pierced him”</a:t>
            </a:r>
          </a:p>
          <a:p>
            <a:pPr marL="457200" indent="-457200">
              <a:buFont typeface="+mj-lt"/>
              <a:buAutoNum type="arabicPeriod"/>
            </a:pPr>
            <a:r>
              <a:rPr lang="en-US" sz="2600" b="1" dirty="0">
                <a:latin typeface="Arial" panose="020B0604020202020204" pitchFamily="34" charset="0"/>
                <a:cs typeface="Arial" panose="020B0604020202020204" pitchFamily="34" charset="0"/>
              </a:rPr>
              <a:t>  “Beast #1” represents Nero</a:t>
            </a:r>
          </a:p>
          <a:p>
            <a:pPr marL="457200" indent="-457200">
              <a:buFont typeface="+mj-lt"/>
              <a:buAutoNum type="arabicPeriod"/>
            </a:pPr>
            <a:r>
              <a:rPr lang="en-US" sz="2600" b="1" dirty="0">
                <a:latin typeface="Arial" panose="020B0604020202020204" pitchFamily="34" charset="0"/>
                <a:cs typeface="Arial" panose="020B0604020202020204" pitchFamily="34" charset="0"/>
              </a:rPr>
              <a:t>  “Monarchian Prologues”</a:t>
            </a:r>
          </a:p>
          <a:p>
            <a:pPr marL="457200" indent="-457200">
              <a:buFont typeface="+mj-lt"/>
              <a:buAutoNum type="arabicPeriod"/>
            </a:pPr>
            <a:r>
              <a:rPr lang="en-US" sz="2600" b="1" dirty="0">
                <a:latin typeface="Arial" panose="020B0604020202020204" pitchFamily="34" charset="0"/>
                <a:cs typeface="Arial" panose="020B0604020202020204" pitchFamily="34" charset="0"/>
              </a:rPr>
              <a:t>  Jerome (347 - 420 AD) – Death of Paul and John  </a:t>
            </a:r>
          </a:p>
          <a:p>
            <a:pPr marL="457200" indent="-457200">
              <a:buFont typeface="+mj-lt"/>
              <a:buAutoNum type="arabicPeriod"/>
            </a:pPr>
            <a:r>
              <a:rPr lang="en-US" sz="2600" b="1" dirty="0">
                <a:latin typeface="Arial" panose="020B0604020202020204" pitchFamily="34" charset="0"/>
                <a:cs typeface="Arial" panose="020B0604020202020204" pitchFamily="34" charset="0"/>
              </a:rPr>
              <a:t>  Verb Tense - Revelation 11:2</a:t>
            </a:r>
          </a:p>
          <a:p>
            <a:pPr marL="457200" indent="-457200">
              <a:buFont typeface="+mj-lt"/>
              <a:buAutoNum type="arabicPeriod"/>
            </a:pPr>
            <a:r>
              <a:rPr lang="en-US" sz="2600" b="1" dirty="0">
                <a:latin typeface="Arial" panose="020B0604020202020204" pitchFamily="34" charset="0"/>
                <a:cs typeface="Arial" panose="020B0604020202020204" pitchFamily="34" charset="0"/>
              </a:rPr>
              <a:t>  7 Kings + 1</a:t>
            </a:r>
          </a:p>
        </p:txBody>
      </p:sp>
    </p:spTree>
    <p:extLst>
      <p:ext uri="{BB962C8B-B14F-4D97-AF65-F5344CB8AC3E}">
        <p14:creationId xmlns:p14="http://schemas.microsoft.com/office/powerpoint/2010/main" val="41207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Claimed Dates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873D502-1B97-4D01-5B71-4372B58473BE}"/>
              </a:ext>
            </a:extLst>
          </p:cNvPr>
          <p:cNvGrpSpPr/>
          <p:nvPr/>
        </p:nvGrpSpPr>
        <p:grpSpPr>
          <a:xfrm>
            <a:off x="1534642" y="730532"/>
            <a:ext cx="9040483" cy="5860693"/>
            <a:chOff x="43130" y="730532"/>
            <a:chExt cx="9040483" cy="5860693"/>
          </a:xfrm>
        </p:grpSpPr>
        <p:sp>
          <p:nvSpPr>
            <p:cNvPr id="4" name="TextBox 3">
              <a:extLst>
                <a:ext uri="{FF2B5EF4-FFF2-40B4-BE49-F238E27FC236}">
                  <a16:creationId xmlns:a16="http://schemas.microsoft.com/office/drawing/2014/main" id="{902F1DA3-C0FC-BE76-86AF-8F38611CC23D}"/>
                </a:ext>
              </a:extLst>
            </p:cNvPr>
            <p:cNvSpPr txBox="1"/>
            <p:nvPr/>
          </p:nvSpPr>
          <p:spPr>
            <a:xfrm>
              <a:off x="43130" y="730532"/>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54     58     60     65</a:t>
              </a:r>
            </a:p>
          </p:txBody>
        </p:sp>
        <p:sp>
          <p:nvSpPr>
            <p:cNvPr id="5" name="TextBox 4">
              <a:extLst>
                <a:ext uri="{FF2B5EF4-FFF2-40B4-BE49-F238E27FC236}">
                  <a16:creationId xmlns:a16="http://schemas.microsoft.com/office/drawing/2014/main" id="{CEF83F58-22EA-D4C5-6632-D30AA46DEB73}"/>
                </a:ext>
              </a:extLst>
            </p:cNvPr>
            <p:cNvSpPr txBox="1"/>
            <p:nvPr/>
          </p:nvSpPr>
          <p:spPr>
            <a:xfrm>
              <a:off x="43130" y="2376320"/>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66     68     70     74</a:t>
              </a:r>
            </a:p>
          </p:txBody>
        </p:sp>
        <p:sp>
          <p:nvSpPr>
            <p:cNvPr id="6" name="TextBox 5">
              <a:extLst>
                <a:ext uri="{FF2B5EF4-FFF2-40B4-BE49-F238E27FC236}">
                  <a16:creationId xmlns:a16="http://schemas.microsoft.com/office/drawing/2014/main" id="{089523DE-781B-BF3D-8428-8B5D7328C648}"/>
                </a:ext>
              </a:extLst>
            </p:cNvPr>
            <p:cNvSpPr txBox="1"/>
            <p:nvPr/>
          </p:nvSpPr>
          <p:spPr>
            <a:xfrm>
              <a:off x="43130" y="4022108"/>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79     80     85     95-96</a:t>
              </a:r>
            </a:p>
          </p:txBody>
        </p:sp>
        <p:sp>
          <p:nvSpPr>
            <p:cNvPr id="7" name="TextBox 6">
              <a:extLst>
                <a:ext uri="{FF2B5EF4-FFF2-40B4-BE49-F238E27FC236}">
                  <a16:creationId xmlns:a16="http://schemas.microsoft.com/office/drawing/2014/main" id="{D2D924F3-4A63-938B-4322-24AA7880950F}"/>
                </a:ext>
              </a:extLst>
            </p:cNvPr>
            <p:cNvSpPr txBox="1"/>
            <p:nvPr/>
          </p:nvSpPr>
          <p:spPr>
            <a:xfrm>
              <a:off x="43130" y="5667895"/>
              <a:ext cx="9040483" cy="923330"/>
            </a:xfrm>
            <a:prstGeom prst="rect">
              <a:avLst/>
            </a:prstGeom>
            <a:noFill/>
          </p:spPr>
          <p:txBody>
            <a:bodyPr wrap="square">
              <a:spAutoFit/>
            </a:bodyPr>
            <a:lstStyle/>
            <a:p>
              <a:pPr algn="ctr"/>
              <a:r>
                <a:rPr lang="en-US" sz="5400" b="1" dirty="0">
                  <a:latin typeface="Arial" panose="020B0604020202020204" pitchFamily="34" charset="0"/>
                  <a:cs typeface="Arial" panose="020B0604020202020204" pitchFamily="34" charset="0"/>
                </a:rPr>
                <a:t>98     100     110</a:t>
              </a:r>
            </a:p>
          </p:txBody>
        </p:sp>
      </p:grpSp>
    </p:spTree>
    <p:extLst>
      <p:ext uri="{BB962C8B-B14F-4D97-AF65-F5344CB8AC3E}">
        <p14:creationId xmlns:p14="http://schemas.microsoft.com/office/powerpoint/2010/main" val="29462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Resolution</a:t>
            </a:r>
          </a:p>
        </p:txBody>
      </p:sp>
      <p:sp>
        <p:nvSpPr>
          <p:cNvPr id="4" name="TextBox 3">
            <a:extLst>
              <a:ext uri="{FF2B5EF4-FFF2-40B4-BE49-F238E27FC236}">
                <a16:creationId xmlns:a16="http://schemas.microsoft.com/office/drawing/2014/main" id="{097266C1-902C-60B1-6672-B8AC40088A91}"/>
              </a:ext>
            </a:extLst>
          </p:cNvPr>
          <p:cNvSpPr txBox="1"/>
          <p:nvPr/>
        </p:nvSpPr>
        <p:spPr>
          <a:xfrm>
            <a:off x="1482883" y="1999232"/>
            <a:ext cx="9144000" cy="3170099"/>
          </a:xfrm>
          <a:prstGeom prst="rect">
            <a:avLst/>
          </a:prstGeom>
          <a:noFill/>
        </p:spPr>
        <p:txBody>
          <a:bodyPr wrap="square" rtlCol="0">
            <a:spAutoFit/>
          </a:bodyPr>
          <a:lstStyle/>
          <a:p>
            <a:pPr algn="ctr"/>
            <a:r>
              <a:rPr lang="en-US" sz="4000" b="1" dirty="0">
                <a:solidFill>
                  <a:srgbClr val="FFFF00"/>
                </a:solidFill>
                <a:latin typeface="Arial" panose="020B0604020202020204" pitchFamily="34" charset="0"/>
                <a:cs typeface="Arial" panose="020B0604020202020204" pitchFamily="34" charset="0"/>
              </a:rPr>
              <a:t>Resolution  #1</a:t>
            </a:r>
          </a:p>
          <a:p>
            <a:pPr algn="ctr"/>
            <a:endParaRPr lang="en-US" sz="4000" b="1" dirty="0">
              <a:solidFill>
                <a:srgbClr val="FFFF00"/>
              </a:solidFill>
              <a:latin typeface="Arial" panose="020B0604020202020204" pitchFamily="34" charset="0"/>
              <a:cs typeface="Arial" panose="020B0604020202020204" pitchFamily="34" charset="0"/>
            </a:endParaRPr>
          </a:p>
          <a:p>
            <a:pPr algn="ctr"/>
            <a:endParaRPr lang="en-US" sz="4000" b="1" dirty="0">
              <a:solidFill>
                <a:srgbClr val="FFFF00"/>
              </a:solidFill>
              <a:latin typeface="Arial" panose="020B0604020202020204" pitchFamily="34" charset="0"/>
              <a:cs typeface="Arial" panose="020B0604020202020204" pitchFamily="34" charset="0"/>
            </a:endParaRPr>
          </a:p>
          <a:p>
            <a:pPr algn="ctr"/>
            <a:r>
              <a:rPr lang="en-US" sz="4000" b="1" dirty="0">
                <a:solidFill>
                  <a:srgbClr val="FFFF00"/>
                </a:solidFill>
                <a:latin typeface="Arial" panose="020B0604020202020204" pitchFamily="34" charset="0"/>
                <a:cs typeface="Arial" panose="020B0604020202020204" pitchFamily="34" charset="0"/>
              </a:rPr>
              <a:t>The book of Revelation was written in 95-96 AD.</a:t>
            </a:r>
          </a:p>
        </p:txBody>
      </p:sp>
    </p:spTree>
    <p:extLst>
      <p:ext uri="{BB962C8B-B14F-4D97-AF65-F5344CB8AC3E}">
        <p14:creationId xmlns:p14="http://schemas.microsoft.com/office/powerpoint/2010/main" val="15891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F3790F-D0E3-F13E-B494-AD6B1FAEB130}"/>
              </a:ext>
            </a:extLst>
          </p:cNvPr>
          <p:cNvPicPr>
            <a:picLocks noChangeAspect="1"/>
          </p:cNvPicPr>
          <p:nvPr/>
        </p:nvPicPr>
        <p:blipFill>
          <a:blip r:embed="rId2"/>
          <a:stretch>
            <a:fillRect/>
          </a:stretch>
        </p:blipFill>
        <p:spPr>
          <a:xfrm>
            <a:off x="-9237" y="422765"/>
            <a:ext cx="12208831" cy="6342320"/>
          </a:xfrm>
          <a:prstGeom prst="rect">
            <a:avLst/>
          </a:prstGeom>
        </p:spPr>
      </p:pic>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60</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p:txBody>
      </p:sp>
    </p:spTree>
    <p:extLst>
      <p:ext uri="{BB962C8B-B14F-4D97-AF65-F5344CB8AC3E}">
        <p14:creationId xmlns:p14="http://schemas.microsoft.com/office/powerpoint/2010/main" val="90624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A36601-5455-28E7-0292-D7EBAE93351A}"/>
              </a:ext>
            </a:extLst>
          </p:cNvPr>
          <p:cNvSpPr txBox="1"/>
          <p:nvPr/>
        </p:nvSpPr>
        <p:spPr>
          <a:xfrm>
            <a:off x="0" y="6450466"/>
            <a:ext cx="9144000" cy="338554"/>
          </a:xfrm>
          <a:prstGeom prst="rect">
            <a:avLst/>
          </a:prstGeom>
          <a:noFill/>
        </p:spPr>
        <p:txBody>
          <a:bodyPr wrap="square">
            <a:spAutoFit/>
          </a:bodyPr>
          <a:lstStyle/>
          <a:p>
            <a:r>
              <a:rPr lang="en-US" sz="1600" b="1" baseline="30000" dirty="0">
                <a:solidFill>
                  <a:srgbClr val="C00000"/>
                </a:solidFill>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https://digitalcommons.liberty.edu/cgi/viewcontent.cgi?article=1074&amp;context=pretrib_arch</a:t>
            </a:r>
          </a:p>
        </p:txBody>
      </p:sp>
      <p:sp>
        <p:nvSpPr>
          <p:cNvPr id="5" name="Rectangle 14">
            <a:extLst>
              <a:ext uri="{FF2B5EF4-FFF2-40B4-BE49-F238E27FC236}">
                <a16:creationId xmlns:a16="http://schemas.microsoft.com/office/drawing/2014/main" id="{CB9A5D80-A00C-B9C8-6799-600A8F84F218}"/>
              </a:ext>
            </a:extLst>
          </p:cNvPr>
          <p:cNvSpPr>
            <a:spLocks noChangeArrowheads="1"/>
          </p:cNvSpPr>
          <p:nvPr/>
        </p:nvSpPr>
        <p:spPr bwMode="auto">
          <a:xfrm>
            <a:off x="-8062" y="64569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2FA296-6F08-3C79-2A06-0F0AE9E18C8A}"/>
              </a:ext>
            </a:extLst>
          </p:cNvPr>
          <p:cNvSpPr txBox="1"/>
          <p:nvPr/>
        </p:nvSpPr>
        <p:spPr>
          <a:xfrm>
            <a:off x="1271254" y="617698"/>
            <a:ext cx="9567259"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History</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Bible written in history (not a vacuum)</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Align Revelation with History to understand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Cannot choose which history to accept and reject</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century historians vs agenda pushers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Nero used execution, Domitian used exile </a:t>
            </a:r>
            <a:r>
              <a:rPr lang="en-US" sz="2800" b="1" baseline="30000" dirty="0">
                <a:solidFill>
                  <a:srgbClr val="C0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p>
          <a:p>
            <a:pPr marL="914400" lvl="1" indent="-4572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68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and 95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interpretation of Ch. 17</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Setting of Revelation 80 AD ±1 year </a:t>
            </a:r>
          </a:p>
        </p:txBody>
      </p:sp>
    </p:spTree>
    <p:extLst>
      <p:ext uri="{BB962C8B-B14F-4D97-AF65-F5344CB8AC3E}">
        <p14:creationId xmlns:p14="http://schemas.microsoft.com/office/powerpoint/2010/main" val="23781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5FE69D-A714-E430-6ED1-2ED3C61B623B}"/>
              </a:ext>
            </a:extLst>
          </p:cNvPr>
          <p:cNvSpPr txBox="1"/>
          <p:nvPr/>
        </p:nvSpPr>
        <p:spPr>
          <a:xfrm>
            <a:off x="1069226" y="616337"/>
            <a:ext cx="9971314" cy="5693866"/>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Patmos</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No supporting Roman documents / archives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When John was on island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That John was on island</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not tell when on Patmos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Use history to determine viable date range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Exa:  Custom to release prev. Caesar’s prisoners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Tacitus</a:t>
            </a:r>
            <a:r>
              <a:rPr lang="en-US" sz="2800" b="1" dirty="0">
                <a:latin typeface="Arial" panose="020B0604020202020204" pitchFamily="34" charset="0"/>
                <a:cs typeface="Arial" panose="020B0604020202020204" pitchFamily="34" charset="0"/>
              </a:rPr>
              <a:t> lists exile islands: </a:t>
            </a:r>
            <a:r>
              <a:rPr lang="en-US" sz="2800" b="1" dirty="0" err="1">
                <a:latin typeface="Arial" panose="020B0604020202020204" pitchFamily="34" charset="0"/>
                <a:cs typeface="Arial" panose="020B0604020202020204" pitchFamily="34" charset="0"/>
              </a:rPr>
              <a:t>Gyarus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Donusa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Amorgus</a:t>
            </a:r>
            <a:endParaRPr lang="en-US" sz="28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No Patmos, no salt mines, no penal colony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Roman citizens allowed to chose own exile location</a:t>
            </a:r>
          </a:p>
        </p:txBody>
      </p:sp>
      <p:sp>
        <p:nvSpPr>
          <p:cNvPr id="6" name="TextBox 5">
            <a:extLst>
              <a:ext uri="{FF2B5EF4-FFF2-40B4-BE49-F238E27FC236}">
                <a16:creationId xmlns:a16="http://schemas.microsoft.com/office/drawing/2014/main" id="{2AF255A3-EF5B-0BC7-33DF-D61EC805799B}"/>
              </a:ext>
            </a:extLst>
          </p:cNvPr>
          <p:cNvSpPr txBox="1"/>
          <p:nvPr/>
        </p:nvSpPr>
        <p:spPr>
          <a:xfrm>
            <a:off x="0" y="6494010"/>
            <a:ext cx="9144000" cy="307777"/>
          </a:xfrm>
          <a:prstGeom prst="rect">
            <a:avLst/>
          </a:prstGeom>
          <a:noFill/>
        </p:spPr>
        <p:txBody>
          <a:bodyPr wrap="square">
            <a:spAutoFit/>
          </a:bodyPr>
          <a:lstStyle/>
          <a:p>
            <a:r>
              <a:rPr lang="en-US" sz="1600" b="1" baseline="30000" dirty="0">
                <a:solidFill>
                  <a:srgbClr val="C00000"/>
                </a:solidFill>
                <a:latin typeface="Arial" panose="020B0604020202020204" pitchFamily="34" charset="0"/>
                <a:cs typeface="Arial" panose="020B0604020202020204" pitchFamily="34" charset="0"/>
              </a:rPr>
              <a:t>1  </a:t>
            </a:r>
            <a:r>
              <a:rPr lang="en-US" sz="1400" b="1" dirty="0">
                <a:latin typeface="Arial" panose="020B0604020202020204" pitchFamily="34" charset="0"/>
                <a:cs typeface="Arial" panose="020B0604020202020204" pitchFamily="34" charset="0"/>
              </a:rPr>
              <a:t>https://biblearchaeology.org/research/new-testament-era/3099-the-king-and-i-exiled-to-patmos-part-2</a:t>
            </a:r>
            <a:endParaRPr lang="en-US" sz="1600" b="1" dirty="0">
              <a:latin typeface="Arial" panose="020B0604020202020204" pitchFamily="34" charset="0"/>
              <a:cs typeface="Arial" panose="020B0604020202020204" pitchFamily="34" charset="0"/>
            </a:endParaRPr>
          </a:p>
        </p:txBody>
      </p:sp>
      <p:sp>
        <p:nvSpPr>
          <p:cNvPr id="5" name="Rectangle 14">
            <a:extLst>
              <a:ext uri="{FF2B5EF4-FFF2-40B4-BE49-F238E27FC236}">
                <a16:creationId xmlns:a16="http://schemas.microsoft.com/office/drawing/2014/main" id="{48B9EAE1-2225-1B6F-D292-3ECF1A605C4B}"/>
              </a:ext>
            </a:extLst>
          </p:cNvPr>
          <p:cNvSpPr>
            <a:spLocks noChangeArrowheads="1"/>
          </p:cNvSpPr>
          <p:nvPr/>
        </p:nvSpPr>
        <p:spPr bwMode="auto">
          <a:xfrm>
            <a:off x="-8062" y="64950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8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500"/>
                                        <p:tgtEl>
                                          <p:spTgt spid="4">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Effect transition="in" filter="fade">
                                      <p:cBhvr>
                                        <p:cTn id="3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5376"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4D5588-D9A7-FD07-159C-2D909DE56EF1}"/>
              </a:ext>
            </a:extLst>
          </p:cNvPr>
          <p:cNvSpPr txBox="1"/>
          <p:nvPr/>
        </p:nvSpPr>
        <p:spPr>
          <a:xfrm>
            <a:off x="0" y="6483124"/>
            <a:ext cx="9144000" cy="338554"/>
          </a:xfrm>
          <a:prstGeom prst="rect">
            <a:avLst/>
          </a:prstGeom>
          <a:noFill/>
        </p:spPr>
        <p:txBody>
          <a:bodyPr wrap="square">
            <a:spAutoFit/>
          </a:bodyPr>
          <a:lstStyle/>
          <a:p>
            <a:r>
              <a:rPr lang="en-US" sz="1600" b="1" baseline="30000" dirty="0">
                <a:solidFill>
                  <a:srgbClr val="C00000"/>
                </a:solidFill>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Lives of Illustrious Men “9.  John the Apostle”</a:t>
            </a:r>
          </a:p>
        </p:txBody>
      </p:sp>
      <p:sp>
        <p:nvSpPr>
          <p:cNvPr id="5" name="Rectangle 14">
            <a:extLst>
              <a:ext uri="{FF2B5EF4-FFF2-40B4-BE49-F238E27FC236}">
                <a16:creationId xmlns:a16="http://schemas.microsoft.com/office/drawing/2014/main" id="{1BB56D9A-DA25-2616-3538-96C655F0E228}"/>
              </a:ext>
            </a:extLst>
          </p:cNvPr>
          <p:cNvSpPr>
            <a:spLocks noChangeArrowheads="1"/>
          </p:cNvSpPr>
          <p:nvPr/>
        </p:nvSpPr>
        <p:spPr bwMode="auto">
          <a:xfrm>
            <a:off x="-8062" y="6485509"/>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0D0B092-8DE5-DB00-FDA1-6363EBCCF79A}"/>
              </a:ext>
            </a:extLst>
          </p:cNvPr>
          <p:cNvSpPr txBox="1"/>
          <p:nvPr/>
        </p:nvSpPr>
        <p:spPr>
          <a:xfrm>
            <a:off x="1088047" y="617353"/>
            <a:ext cx="9932101" cy="6186309"/>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Jerome (347 - 420 AD)</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Nero and Domitian both persecuted Christians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Nero        =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wave of persecution (95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deny)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Domitian = 2</a:t>
            </a:r>
            <a:r>
              <a:rPr lang="en-US" sz="2800" b="1"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wave of persecution (68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deny)</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“My Caesar was worse than your Caesar.”</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Domitian banished John to Patmos</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Didn’t say “Domitian </a:t>
            </a:r>
            <a:r>
              <a:rPr lang="en-US" sz="2800" b="1" u="sng" dirty="0">
                <a:solidFill>
                  <a:srgbClr val="C00000"/>
                </a:solidFill>
                <a:latin typeface="Arial" panose="020B0604020202020204" pitchFamily="34" charset="0"/>
                <a:cs typeface="Arial" panose="020B0604020202020204" pitchFamily="34" charset="0"/>
              </a:rPr>
              <a:t>Caesar</a:t>
            </a:r>
            <a:r>
              <a:rPr lang="en-US" sz="2800" b="1" dirty="0">
                <a:solidFill>
                  <a:srgbClr val="C00000"/>
                </a:solidFill>
                <a:latin typeface="Arial" panose="020B0604020202020204" pitchFamily="34" charset="0"/>
                <a:cs typeface="Arial" panose="020B0604020202020204" pitchFamily="34" charset="0"/>
              </a:rPr>
              <a:t>”, only “Domitian”</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Compares deaths of Paul, Peter, and John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Does NOT say Nero banished John</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But, 68 </a:t>
            </a:r>
            <a:r>
              <a:rPr lang="en-US" sz="2800" b="1" dirty="0" err="1">
                <a:latin typeface="Arial" panose="020B0604020202020204" pitchFamily="34" charset="0"/>
                <a:cs typeface="Arial" panose="020B0604020202020204" pitchFamily="34" charset="0"/>
              </a:rPr>
              <a:t>AD’ers</a:t>
            </a:r>
            <a:r>
              <a:rPr lang="en-US" sz="2800" b="1"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try</a:t>
            </a:r>
            <a:r>
              <a:rPr lang="en-US" sz="2800" b="1" dirty="0">
                <a:latin typeface="Arial" panose="020B0604020202020204" pitchFamily="34" charset="0"/>
                <a:cs typeface="Arial" panose="020B0604020202020204" pitchFamily="34" charset="0"/>
              </a:rPr>
              <a:t> to connect Nero with John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7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animEffect transition="in" filter="fade">
                                      <p:cBhvr>
                                        <p:cTn id="21" dur="500"/>
                                        <p:tgtEl>
                                          <p:spTgt spid="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fade">
                                      <p:cBhvr>
                                        <p:cTn id="24" dur="500"/>
                                        <p:tgtEl>
                                          <p:spTgt spid="7">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Effect transition="in" filter="fade">
                                      <p:cBhvr>
                                        <p:cTn id="29" dur="500"/>
                                        <p:tgtEl>
                                          <p:spTgt spid="7">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1" end="11"/>
                                            </p:txEl>
                                          </p:spTgt>
                                        </p:tgtEl>
                                        <p:attrNameLst>
                                          <p:attrName>style.visibility</p:attrName>
                                        </p:attrNameLst>
                                      </p:cBhvr>
                                      <p:to>
                                        <p:strVal val="visible"/>
                                      </p:to>
                                    </p:set>
                                    <p:animEffect transition="in" filter="fade">
                                      <p:cBhvr>
                                        <p:cTn id="32" dur="500"/>
                                        <p:tgtEl>
                                          <p:spTgt spid="7">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Effect transition="in" filter="fade">
                                      <p:cBhvr>
                                        <p:cTn id="35"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p:txBody>
      </p:sp>
      <p:sp>
        <p:nvSpPr>
          <p:cNvPr id="4" name="TextBox 3">
            <a:extLst>
              <a:ext uri="{FF2B5EF4-FFF2-40B4-BE49-F238E27FC236}">
                <a16:creationId xmlns:a16="http://schemas.microsoft.com/office/drawing/2014/main" id="{2020DC2D-3C36-4AF7-F025-8A3F530C5250}"/>
              </a:ext>
            </a:extLst>
          </p:cNvPr>
          <p:cNvSpPr txBox="1"/>
          <p:nvPr/>
        </p:nvSpPr>
        <p:spPr>
          <a:xfrm>
            <a:off x="1216183" y="616337"/>
            <a:ext cx="9677400" cy="2595582"/>
          </a:xfrm>
          <a:prstGeom prst="rect">
            <a:avLst/>
          </a:prstGeom>
          <a:noFill/>
        </p:spPr>
        <p:txBody>
          <a:bodyPr wrap="square" rtlCol="0">
            <a:spAutoFit/>
          </a:bodyPr>
          <a:lstStyle/>
          <a:p>
            <a:pPr marR="0" lvl="0" algn="ctr">
              <a:spcBef>
                <a:spcPts val="0"/>
              </a:spcBef>
              <a:spcAft>
                <a:spcPts val="0"/>
              </a:spcAft>
            </a:pPr>
            <a:r>
              <a:rPr lang="en-US" sz="3200" b="1" u="sng" dirty="0">
                <a:latin typeface="Arial" panose="020B0604020202020204" pitchFamily="34" charset="0"/>
                <a:cs typeface="Arial" panose="020B0604020202020204" pitchFamily="34" charset="0"/>
              </a:rPr>
              <a:t>Irenaeus (~120 - ~200)</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John seen by all Asian clergy after Domitian’s reign </a:t>
            </a:r>
            <a:r>
              <a:rPr lang="en-US" sz="2800" b="1" baseline="30000" dirty="0">
                <a:solidFill>
                  <a:srgbClr val="C00000"/>
                </a:solidFill>
                <a:latin typeface="Arial" panose="020B0604020202020204" pitchFamily="34" charset="0"/>
                <a:cs typeface="Arial" panose="020B0604020202020204" pitchFamily="34" charset="0"/>
              </a:rPr>
              <a:t>1</a:t>
            </a:r>
          </a:p>
          <a:p>
            <a:endParaRPr lang="en-US" sz="2800" b="1" baseline="30000" dirty="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statement consistent with Revelation</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Rev 10 - John must minister again (after Patmos)</a:t>
            </a:r>
          </a:p>
        </p:txBody>
      </p:sp>
      <p:sp>
        <p:nvSpPr>
          <p:cNvPr id="6" name="TextBox 5">
            <a:extLst>
              <a:ext uri="{FF2B5EF4-FFF2-40B4-BE49-F238E27FC236}">
                <a16:creationId xmlns:a16="http://schemas.microsoft.com/office/drawing/2014/main" id="{3C624F41-3780-F3ED-5279-26650C303AFA}"/>
              </a:ext>
            </a:extLst>
          </p:cNvPr>
          <p:cNvSpPr txBox="1"/>
          <p:nvPr/>
        </p:nvSpPr>
        <p:spPr>
          <a:xfrm>
            <a:off x="0" y="6483124"/>
            <a:ext cx="9144000" cy="338554"/>
          </a:xfrm>
          <a:prstGeom prst="rect">
            <a:avLst/>
          </a:prstGeom>
          <a:noFill/>
        </p:spPr>
        <p:txBody>
          <a:bodyPr wrap="square">
            <a:spAutoFit/>
          </a:bodyPr>
          <a:lstStyle/>
          <a:p>
            <a:r>
              <a:rPr lang="en-US" sz="1600" b="1" baseline="30000" dirty="0">
                <a:solidFill>
                  <a:srgbClr val="C00000"/>
                </a:solidFill>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”Against Heresies”, Book V, Chapter 30, vs 3</a:t>
            </a:r>
          </a:p>
        </p:txBody>
      </p:sp>
      <p:sp>
        <p:nvSpPr>
          <p:cNvPr id="5" name="Rectangle 14">
            <a:extLst>
              <a:ext uri="{FF2B5EF4-FFF2-40B4-BE49-F238E27FC236}">
                <a16:creationId xmlns:a16="http://schemas.microsoft.com/office/drawing/2014/main" id="{934F67BF-0180-C0B9-455B-8435FAA533C6}"/>
              </a:ext>
            </a:extLst>
          </p:cNvPr>
          <p:cNvSpPr>
            <a:spLocks noChangeArrowheads="1"/>
          </p:cNvSpPr>
          <p:nvPr/>
        </p:nvSpPr>
        <p:spPr bwMode="auto">
          <a:xfrm>
            <a:off x="-8062" y="6466459"/>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0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49CFCD-E248-3A42-CD2C-D25568778EFA}"/>
              </a:ext>
            </a:extLst>
          </p:cNvPr>
          <p:cNvSpPr txBox="1"/>
          <p:nvPr/>
        </p:nvSpPr>
        <p:spPr>
          <a:xfrm>
            <a:off x="1096440" y="616337"/>
            <a:ext cx="9916886" cy="5262979"/>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Eusebius  (260 - 339 AD)</a:t>
            </a:r>
            <a:r>
              <a:rPr lang="en-US" sz="2800" b="1"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u="sng"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Book 3:17-18</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Nero and Domitian both persecution Christians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John condemned to Patmos as part of persecution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Book 3:23</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John left Patmos upon death of Domitian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John engaged in more ministry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Quotes Irenaeus’ statement:</a:t>
            </a:r>
          </a:p>
          <a:p>
            <a:pPr lvl="2"/>
            <a:r>
              <a:rPr lang="en-US" sz="2800" b="1" dirty="0">
                <a:solidFill>
                  <a:srgbClr val="C00000"/>
                </a:solidFill>
                <a:latin typeface="Arial" panose="020B0604020202020204" pitchFamily="34" charset="0"/>
                <a:cs typeface="Arial" panose="020B0604020202020204" pitchFamily="34" charset="0"/>
              </a:rPr>
              <a:t>“Asian clergy had contact with John after Patmos”</a:t>
            </a:r>
            <a:endParaRPr lang="en-US" sz="2800" b="1" dirty="0">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These Christians were Irenaeus’  contemporaries</a:t>
            </a:r>
          </a:p>
        </p:txBody>
      </p:sp>
      <p:sp>
        <p:nvSpPr>
          <p:cNvPr id="6" name="TextBox 5">
            <a:extLst>
              <a:ext uri="{FF2B5EF4-FFF2-40B4-BE49-F238E27FC236}">
                <a16:creationId xmlns:a16="http://schemas.microsoft.com/office/drawing/2014/main" id="{667A1B81-43AB-B750-1901-5214B38D5E98}"/>
              </a:ext>
            </a:extLst>
          </p:cNvPr>
          <p:cNvSpPr txBox="1"/>
          <p:nvPr/>
        </p:nvSpPr>
        <p:spPr>
          <a:xfrm>
            <a:off x="0" y="6483124"/>
            <a:ext cx="9144000" cy="338554"/>
          </a:xfrm>
          <a:prstGeom prst="rect">
            <a:avLst/>
          </a:prstGeom>
          <a:noFill/>
        </p:spPr>
        <p:txBody>
          <a:bodyPr wrap="square">
            <a:spAutoFit/>
          </a:bodyPr>
          <a:lstStyle/>
          <a:p>
            <a:r>
              <a:rPr lang="en-US" sz="1600" b="1" baseline="30000" dirty="0">
                <a:solidFill>
                  <a:srgbClr val="C00000"/>
                </a:solidFill>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“Concerning John the Apostle and the Revelation on Patmos”</a:t>
            </a:r>
            <a:r>
              <a:rPr lang="en-US" sz="1600" b="1" baseline="30000" dirty="0">
                <a:solidFill>
                  <a:srgbClr val="C00000"/>
                </a:solidFill>
                <a:latin typeface="Arial" panose="020B0604020202020204" pitchFamily="34" charset="0"/>
                <a:cs typeface="Arial" panose="020B0604020202020204" pitchFamily="34" charset="0"/>
              </a:rPr>
              <a:t> 1</a:t>
            </a:r>
            <a:endParaRPr lang="en-US" sz="1600" b="1" dirty="0">
              <a:latin typeface="Arial" panose="020B0604020202020204" pitchFamily="34" charset="0"/>
              <a:cs typeface="Arial" panose="020B0604020202020204" pitchFamily="34" charset="0"/>
            </a:endParaRPr>
          </a:p>
        </p:txBody>
      </p:sp>
      <p:sp>
        <p:nvSpPr>
          <p:cNvPr id="5" name="Rectangle 14">
            <a:extLst>
              <a:ext uri="{FF2B5EF4-FFF2-40B4-BE49-F238E27FC236}">
                <a16:creationId xmlns:a16="http://schemas.microsoft.com/office/drawing/2014/main" id="{64481F15-12CA-912F-89EA-726047989022}"/>
              </a:ext>
            </a:extLst>
          </p:cNvPr>
          <p:cNvSpPr>
            <a:spLocks noChangeArrowheads="1"/>
          </p:cNvSpPr>
          <p:nvPr/>
        </p:nvSpPr>
        <p:spPr bwMode="auto">
          <a:xfrm>
            <a:off x="-8062" y="647598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1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500"/>
                                        <p:tgtEl>
                                          <p:spTgt spid="4">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fade">
                                      <p:cBhvr>
                                        <p:cTn id="3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p:txBody>
      </p:sp>
      <p:sp>
        <p:nvSpPr>
          <p:cNvPr id="4" name="TextBox 3">
            <a:extLst>
              <a:ext uri="{FF2B5EF4-FFF2-40B4-BE49-F238E27FC236}">
                <a16:creationId xmlns:a16="http://schemas.microsoft.com/office/drawing/2014/main" id="{62C77BCA-C186-4E4C-D673-19FB191F7B60}"/>
              </a:ext>
            </a:extLst>
          </p:cNvPr>
          <p:cNvSpPr txBox="1"/>
          <p:nvPr/>
        </p:nvSpPr>
        <p:spPr>
          <a:xfrm>
            <a:off x="1495914" y="616337"/>
            <a:ext cx="9117938" cy="5724644"/>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Bias Against Revelation</a:t>
            </a:r>
          </a:p>
          <a:p>
            <a:endParaRPr lang="en-US" sz="26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No one knows date Revelation written</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No sufficient proof or evidence for any date</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Otherwise, only 1 option, not 16+</a:t>
            </a:r>
          </a:p>
          <a:p>
            <a:endParaRPr lang="en-US" sz="26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Revelation occurred in secular history, not a vacuum</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Approach it accordingly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Align Revelation with secular history, not agenda	</a:t>
            </a:r>
          </a:p>
          <a:p>
            <a:endParaRPr lang="en-US" sz="26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600" b="1" dirty="0">
                <a:latin typeface="Arial" panose="020B0604020202020204" pitchFamily="34" charset="0"/>
                <a:cs typeface="Arial" panose="020B0604020202020204" pitchFamily="34" charset="0"/>
              </a:rPr>
              <a:t>Let “Forbidden Zone” speak to you</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Define “Tribulation”, villain, “New Jerusalem”</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Let Revelation speak for itself</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NOT some date pushing agenda</a:t>
            </a:r>
          </a:p>
        </p:txBody>
      </p:sp>
    </p:spTree>
    <p:extLst>
      <p:ext uri="{BB962C8B-B14F-4D97-AF65-F5344CB8AC3E}">
        <p14:creationId xmlns:p14="http://schemas.microsoft.com/office/powerpoint/2010/main" val="32022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500"/>
                                        <p:tgtEl>
                                          <p:spTgt spid="4">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Effect transition="in" filter="fade">
                                      <p:cBhvr>
                                        <p:cTn id="35" dur="500"/>
                                        <p:tgtEl>
                                          <p:spTgt spid="4">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3" end="13"/>
                                            </p:txEl>
                                          </p:spTgt>
                                        </p:tgtEl>
                                        <p:attrNameLst>
                                          <p:attrName>style.visibility</p:attrName>
                                        </p:attrNameLst>
                                      </p:cBhvr>
                                      <p:to>
                                        <p:strVal val="visible"/>
                                      </p:to>
                                    </p:set>
                                    <p:animEffect transition="in" filter="fade">
                                      <p:cBhvr>
                                        <p:cTn id="38"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p:txBody>
      </p:sp>
      <p:sp>
        <p:nvSpPr>
          <p:cNvPr id="4" name="TextBox 3">
            <a:extLst>
              <a:ext uri="{FF2B5EF4-FFF2-40B4-BE49-F238E27FC236}">
                <a16:creationId xmlns:a16="http://schemas.microsoft.com/office/drawing/2014/main" id="{72462084-A857-A2BA-C5DB-50EEF8199883}"/>
              </a:ext>
            </a:extLst>
          </p:cNvPr>
          <p:cNvSpPr txBox="1"/>
          <p:nvPr/>
        </p:nvSpPr>
        <p:spPr>
          <a:xfrm>
            <a:off x="1560521" y="864595"/>
            <a:ext cx="8988725" cy="5401479"/>
          </a:xfrm>
          <a:prstGeom prst="rect">
            <a:avLst/>
          </a:prstGeom>
          <a:noFill/>
        </p:spPr>
        <p:txBody>
          <a:bodyPr wrap="square" rtlCol="0">
            <a:spAutoFit/>
          </a:bodyPr>
          <a:lstStyle/>
          <a:p>
            <a:pPr algn="ctr"/>
            <a:r>
              <a:rPr lang="en-US" sz="11500" b="1" dirty="0">
                <a:solidFill>
                  <a:srgbClr val="FFFF00"/>
                </a:solidFill>
                <a:latin typeface="Arial" panose="020B0604020202020204" pitchFamily="34" charset="0"/>
                <a:cs typeface="Arial" panose="020B0604020202020204" pitchFamily="34" charset="0"/>
              </a:rPr>
              <a:t>95 AD</a:t>
            </a:r>
          </a:p>
          <a:p>
            <a:pPr algn="ctr"/>
            <a:endParaRPr lang="en-US" sz="11500" b="1" dirty="0">
              <a:solidFill>
                <a:srgbClr val="FFFF00"/>
              </a:solidFill>
              <a:latin typeface="Arial" panose="020B0604020202020204" pitchFamily="34" charset="0"/>
              <a:cs typeface="Arial" panose="020B0604020202020204" pitchFamily="34" charset="0"/>
            </a:endParaRPr>
          </a:p>
          <a:p>
            <a:pPr algn="ctr"/>
            <a:r>
              <a:rPr lang="en-US" sz="11500" b="1" dirty="0">
                <a:solidFill>
                  <a:srgbClr val="FFFF00"/>
                </a:solidFill>
                <a:latin typeface="Arial" panose="020B0604020202020204" pitchFamily="34" charset="0"/>
                <a:cs typeface="Arial" panose="020B0604020202020204" pitchFamily="34" charset="0"/>
              </a:rPr>
              <a:t>Origin</a:t>
            </a:r>
          </a:p>
        </p:txBody>
      </p:sp>
    </p:spTree>
    <p:extLst>
      <p:ext uri="{BB962C8B-B14F-4D97-AF65-F5344CB8AC3E}">
        <p14:creationId xmlns:p14="http://schemas.microsoft.com/office/powerpoint/2010/main" val="19586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Origin</a:t>
            </a:r>
          </a:p>
        </p:txBody>
      </p:sp>
      <p:sp>
        <p:nvSpPr>
          <p:cNvPr id="4" name="TextBox 3">
            <a:extLst>
              <a:ext uri="{FF2B5EF4-FFF2-40B4-BE49-F238E27FC236}">
                <a16:creationId xmlns:a16="http://schemas.microsoft.com/office/drawing/2014/main" id="{0F2B8643-6EB7-D87F-020C-D785C35268FF}"/>
              </a:ext>
            </a:extLst>
          </p:cNvPr>
          <p:cNvSpPr txBox="1"/>
          <p:nvPr/>
        </p:nvSpPr>
        <p:spPr>
          <a:xfrm>
            <a:off x="-6600" y="631310"/>
            <a:ext cx="12198600" cy="2677656"/>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“We will not, however, incur the risk of pronouncing positively as to the name of Antichrist; for if it were necessary that his name should be distinctly revealed in this present time, it would have been announced by him who beheld the apocalyptic vision. For</a:t>
            </a:r>
            <a:r>
              <a:rPr lang="en-US" sz="2800" b="1" i="1" dirty="0">
                <a:solidFill>
                  <a:srgbClr val="C00000"/>
                </a:solidFill>
                <a:latin typeface="Arial" panose="020B0604020202020204" pitchFamily="34" charset="0"/>
                <a:cs typeface="Arial" panose="020B0604020202020204" pitchFamily="34" charset="0"/>
              </a:rPr>
              <a:t> it </a:t>
            </a:r>
            <a:r>
              <a:rPr lang="en-US" sz="2800" b="1" i="1" dirty="0">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ἑωράθη</a:t>
            </a:r>
            <a:r>
              <a:rPr lang="en-US" sz="2800" b="1" i="1" dirty="0">
                <a:latin typeface="Arial" panose="020B0604020202020204" pitchFamily="34" charset="0"/>
                <a:cs typeface="Arial" panose="020B0604020202020204" pitchFamily="34" charset="0"/>
              </a:rPr>
              <a:t>] was seen not very long time since, but almost in our day, towards the end of Domitian’s reign.” </a:t>
            </a:r>
            <a:endParaRPr lang="en-US" sz="28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6C4495-37F4-59A9-5BCA-F90C080C633A}"/>
              </a:ext>
            </a:extLst>
          </p:cNvPr>
          <p:cNvSpPr txBox="1"/>
          <p:nvPr/>
        </p:nvSpPr>
        <p:spPr>
          <a:xfrm>
            <a:off x="1124030" y="3371121"/>
            <a:ext cx="9861706" cy="3477875"/>
          </a:xfrm>
          <a:prstGeom prst="rect">
            <a:avLst/>
          </a:prstGeom>
          <a:noFill/>
        </p:spPr>
        <p:txBody>
          <a:bodyPr wrap="square" rtlCol="0">
            <a:spAutoFit/>
          </a:bodyPr>
          <a:lstStyle/>
          <a:p>
            <a:pPr marL="342900" indent="-342900">
              <a:buFont typeface="Arial" panose="020B0604020202020204" pitchFamily="34" charset="0"/>
              <a:buChar char="•"/>
            </a:pPr>
            <a:r>
              <a:rPr lang="el-GR" sz="2600" b="1" dirty="0">
                <a:solidFill>
                  <a:srgbClr val="C00000"/>
                </a:solidFill>
                <a:latin typeface="Arial" panose="020B0604020202020204" pitchFamily="34" charset="0"/>
                <a:cs typeface="Arial" panose="020B0604020202020204" pitchFamily="34" charset="0"/>
              </a:rPr>
              <a:t>ἑωράθη</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heōrathē</a:t>
            </a:r>
            <a:r>
              <a:rPr lang="en-US" sz="2600" b="1" dirty="0">
                <a:latin typeface="Arial" panose="020B0604020202020204" pitchFamily="34" charset="0"/>
                <a:cs typeface="Arial" panose="020B0604020202020204" pitchFamily="34" charset="0"/>
              </a:rPr>
              <a:t>) - 3</a:t>
            </a:r>
            <a:r>
              <a:rPr lang="en-US" sz="2600" b="1" baseline="30000" dirty="0">
                <a:latin typeface="Arial" panose="020B0604020202020204" pitchFamily="34" charset="0"/>
                <a:cs typeface="Arial" panose="020B0604020202020204" pitchFamily="34" charset="0"/>
              </a:rPr>
              <a:t>rd</a:t>
            </a:r>
            <a:r>
              <a:rPr lang="en-US" sz="2600" b="1" dirty="0">
                <a:latin typeface="Arial" panose="020B0604020202020204" pitchFamily="34" charset="0"/>
                <a:cs typeface="Arial" panose="020B0604020202020204" pitchFamily="34" charset="0"/>
              </a:rPr>
              <a:t> person singular</a:t>
            </a:r>
          </a:p>
          <a:p>
            <a:pPr algn="ctr"/>
            <a:endParaRPr lang="en-US" sz="2600" b="1"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Could mean “he”, “she”, or “it”</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95 </a:t>
            </a:r>
            <a:r>
              <a:rPr lang="en-US" sz="2600" b="1" dirty="0" err="1">
                <a:latin typeface="Arial" panose="020B0604020202020204" pitchFamily="34" charset="0"/>
                <a:cs typeface="Arial" panose="020B0604020202020204" pitchFamily="34" charset="0"/>
              </a:rPr>
              <a:t>AD’ers</a:t>
            </a:r>
            <a:r>
              <a:rPr lang="en-US" sz="2600" b="1" dirty="0">
                <a:latin typeface="Arial" panose="020B0604020202020204" pitchFamily="34" charset="0"/>
                <a:cs typeface="Arial" panose="020B0604020202020204" pitchFamily="34" charset="0"/>
              </a:rPr>
              <a:t> habitually translated “it” with biased agenda</a:t>
            </a:r>
          </a:p>
          <a:p>
            <a:pPr marL="800100" lvl="1" indent="-3429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What was seen towards end of Domitian’s reign</a:t>
            </a:r>
          </a:p>
          <a:p>
            <a:pPr marL="1257300" lvl="2" indent="-342900">
              <a:buFont typeface="Wingdings" panose="05000000000000000000" pitchFamily="2" charset="2"/>
              <a:buChar char="Ø"/>
            </a:pPr>
            <a:r>
              <a:rPr lang="en-US" sz="2600" b="1" dirty="0">
                <a:latin typeface="Arial" panose="020B0604020202020204" pitchFamily="34" charset="0"/>
                <a:cs typeface="Arial" panose="020B0604020202020204" pitchFamily="34" charset="0"/>
              </a:rPr>
              <a:t>John or Vision</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“Against Heresies”</a:t>
            </a:r>
          </a:p>
          <a:p>
            <a:pPr algn="r"/>
            <a:r>
              <a:rPr lang="en-US" sz="2000" b="1" dirty="0">
                <a:latin typeface="Arial" panose="020B0604020202020204" pitchFamily="34" charset="0"/>
                <a:cs typeface="Arial" panose="020B0604020202020204" pitchFamily="34" charset="0"/>
              </a:rPr>
              <a:t>Book V, Chapter 30, Verse 3</a:t>
            </a:r>
          </a:p>
        </p:txBody>
      </p:sp>
    </p:spTree>
    <p:extLst>
      <p:ext uri="{BB962C8B-B14F-4D97-AF65-F5344CB8AC3E}">
        <p14:creationId xmlns:p14="http://schemas.microsoft.com/office/powerpoint/2010/main" val="257855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Just The Facts</a:t>
            </a:r>
          </a:p>
        </p:txBody>
      </p:sp>
      <p:sp>
        <p:nvSpPr>
          <p:cNvPr id="4" name="TextBox 3">
            <a:extLst>
              <a:ext uri="{FF2B5EF4-FFF2-40B4-BE49-F238E27FC236}">
                <a16:creationId xmlns:a16="http://schemas.microsoft.com/office/drawing/2014/main" id="{72462084-A857-A2BA-C5DB-50EEF8199883}"/>
              </a:ext>
            </a:extLst>
          </p:cNvPr>
          <p:cNvSpPr txBox="1"/>
          <p:nvPr/>
        </p:nvSpPr>
        <p:spPr>
          <a:xfrm>
            <a:off x="1560521" y="864595"/>
            <a:ext cx="8988725" cy="5401479"/>
          </a:xfrm>
          <a:prstGeom prst="rect">
            <a:avLst/>
          </a:prstGeom>
          <a:noFill/>
        </p:spPr>
        <p:txBody>
          <a:bodyPr wrap="square" rtlCol="0">
            <a:spAutoFit/>
          </a:bodyPr>
          <a:lstStyle/>
          <a:p>
            <a:pPr algn="ctr"/>
            <a:r>
              <a:rPr lang="en-US" sz="11500" b="1" dirty="0">
                <a:solidFill>
                  <a:srgbClr val="FFFF00"/>
                </a:solidFill>
                <a:latin typeface="Arial" panose="020B0604020202020204" pitchFamily="34" charset="0"/>
                <a:cs typeface="Arial" panose="020B0604020202020204" pitchFamily="34" charset="0"/>
              </a:rPr>
              <a:t>68 AD</a:t>
            </a:r>
          </a:p>
          <a:p>
            <a:pPr algn="ctr"/>
            <a:endParaRPr lang="en-US" sz="11500" b="1" dirty="0">
              <a:solidFill>
                <a:srgbClr val="FFFF00"/>
              </a:solidFill>
              <a:latin typeface="Arial" panose="020B0604020202020204" pitchFamily="34" charset="0"/>
              <a:cs typeface="Arial" panose="020B0604020202020204" pitchFamily="34" charset="0"/>
            </a:endParaRPr>
          </a:p>
          <a:p>
            <a:pPr algn="ctr"/>
            <a:r>
              <a:rPr lang="en-US" sz="11500" b="1" dirty="0">
                <a:solidFill>
                  <a:srgbClr val="FFFF00"/>
                </a:solidFill>
                <a:latin typeface="Arial" panose="020B0604020202020204" pitchFamily="34" charset="0"/>
                <a:cs typeface="Arial" panose="020B0604020202020204" pitchFamily="34" charset="0"/>
              </a:rPr>
              <a:t>Origin</a:t>
            </a:r>
          </a:p>
        </p:txBody>
      </p:sp>
    </p:spTree>
    <p:extLst>
      <p:ext uri="{BB962C8B-B14F-4D97-AF65-F5344CB8AC3E}">
        <p14:creationId xmlns:p14="http://schemas.microsoft.com/office/powerpoint/2010/main" val="1765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15088" y="-11631"/>
            <a:ext cx="12207088"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Affirmative #1</a:t>
            </a:r>
          </a:p>
        </p:txBody>
      </p:sp>
      <p:sp>
        <p:nvSpPr>
          <p:cNvPr id="4" name="TextBox 3">
            <a:extLst>
              <a:ext uri="{FF2B5EF4-FFF2-40B4-BE49-F238E27FC236}">
                <a16:creationId xmlns:a16="http://schemas.microsoft.com/office/drawing/2014/main" id="{4BC44B45-B6AA-4B6A-FDEA-8A5F94FE8C19}"/>
              </a:ext>
            </a:extLst>
          </p:cNvPr>
          <p:cNvSpPr txBox="1"/>
          <p:nvPr/>
        </p:nvSpPr>
        <p:spPr>
          <a:xfrm>
            <a:off x="0" y="591723"/>
            <a:ext cx="12168334"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p>
        </p:txBody>
      </p:sp>
      <p:sp>
        <p:nvSpPr>
          <p:cNvPr id="11" name="TextBox 10">
            <a:extLst>
              <a:ext uri="{FF2B5EF4-FFF2-40B4-BE49-F238E27FC236}">
                <a16:creationId xmlns:a16="http://schemas.microsoft.com/office/drawing/2014/main" id="{34212D97-F1FE-2C35-354F-C27B8E3711F5}"/>
              </a:ext>
            </a:extLst>
          </p:cNvPr>
          <p:cNvSpPr txBox="1"/>
          <p:nvPr/>
        </p:nvSpPr>
        <p:spPr>
          <a:xfrm>
            <a:off x="66065" y="4171359"/>
            <a:ext cx="12125935"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By Irenaeus’ own statement, vision seen @95-96 AD</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r"/>
            <a:r>
              <a:rPr lang="en-US" sz="2800" b="1" dirty="0">
                <a:latin typeface="Arial" panose="020B0604020202020204" pitchFamily="34" charset="0"/>
                <a:cs typeface="Arial" panose="020B0604020202020204" pitchFamily="34" charset="0"/>
              </a:rPr>
              <a:t>“Against Heresies”</a:t>
            </a:r>
          </a:p>
          <a:p>
            <a:pPr algn="r"/>
            <a:r>
              <a:rPr lang="en-US" sz="2800" b="1" dirty="0">
                <a:latin typeface="Arial" panose="020B0604020202020204" pitchFamily="34" charset="0"/>
                <a:cs typeface="Arial" panose="020B0604020202020204" pitchFamily="34" charset="0"/>
              </a:rPr>
              <a:t>Book V, Chapter 30, Verse 3</a:t>
            </a:r>
          </a:p>
        </p:txBody>
      </p:sp>
      <p:sp>
        <p:nvSpPr>
          <p:cNvPr id="12" name="TextBox 11">
            <a:extLst>
              <a:ext uri="{FF2B5EF4-FFF2-40B4-BE49-F238E27FC236}">
                <a16:creationId xmlns:a16="http://schemas.microsoft.com/office/drawing/2014/main" id="{C3A1F82B-E313-F627-7490-85A1472FF85D}"/>
              </a:ext>
            </a:extLst>
          </p:cNvPr>
          <p:cNvSpPr txBox="1"/>
          <p:nvPr/>
        </p:nvSpPr>
        <p:spPr>
          <a:xfrm>
            <a:off x="-16126" y="1131449"/>
            <a:ext cx="12208125" cy="2677656"/>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“We will not, however, incur the risk of pronouncing positively as to the name of Antichrist; for if it were necessary that his name should be distinctly revealed in this present time, it would have been announced by him who beheld the apocalyptic vision. For it was seen not very long time since, but almost in our day, towards the end of Domitian’s reign.”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2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A241-8643-1BBC-47C1-648756BB9569}"/>
              </a:ext>
            </a:extLst>
          </p:cNvPr>
          <p:cNvSpPr>
            <a:spLocks noGrp="1"/>
          </p:cNvSpPr>
          <p:nvPr>
            <p:ph type="sldNum" sz="quarter" idx="10"/>
          </p:nvPr>
        </p:nvSpPr>
        <p:spPr/>
        <p:txBody>
          <a:bodyPr/>
          <a:lstStyle/>
          <a:p>
            <a:fld id="{074AB93A-AEF6-4B2B-8015-AB1375F19FCF}" type="slidenum">
              <a:rPr lang="en-US" smtClean="0"/>
              <a:pPr/>
              <a:t>70</a:t>
            </a:fld>
            <a:endParaRPr lang="en-US"/>
          </a:p>
        </p:txBody>
      </p:sp>
      <p:sp>
        <p:nvSpPr>
          <p:cNvPr id="6" name="Title 1">
            <a:extLst>
              <a:ext uri="{FF2B5EF4-FFF2-40B4-BE49-F238E27FC236}">
                <a16:creationId xmlns:a16="http://schemas.microsoft.com/office/drawing/2014/main" id="{113873EA-B2DC-A453-81DA-637322D3BF96}"/>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Origin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2FE0D2-3452-76DD-86A1-AE5FEE535100}"/>
              </a:ext>
            </a:extLst>
          </p:cNvPr>
          <p:cNvSpPr txBox="1"/>
          <p:nvPr/>
        </p:nvSpPr>
        <p:spPr>
          <a:xfrm>
            <a:off x="2561955" y="616337"/>
            <a:ext cx="6985856" cy="6124754"/>
          </a:xfrm>
          <a:prstGeom prst="rect">
            <a:avLst/>
          </a:prstGeom>
          <a:noFill/>
        </p:spPr>
        <p:txBody>
          <a:bodyPr wrap="square" rtlCol="0">
            <a:spAutoFit/>
          </a:bodyPr>
          <a:lstStyle/>
          <a:p>
            <a:pPr algn="ctr"/>
            <a:r>
              <a:rPr lang="en-US" sz="2800" b="1" u="sng" dirty="0">
                <a:solidFill>
                  <a:srgbClr val="C00000"/>
                </a:solidFill>
                <a:latin typeface="Arial" panose="020B0604020202020204" pitchFamily="34" charset="0"/>
                <a:cs typeface="Arial" panose="020B0604020202020204" pitchFamily="34" charset="0"/>
              </a:rPr>
              <a:t>68 </a:t>
            </a:r>
            <a:r>
              <a:rPr lang="en-US" sz="2800" b="1" u="sng" dirty="0" err="1">
                <a:solidFill>
                  <a:srgbClr val="C00000"/>
                </a:solidFill>
                <a:latin typeface="Arial" panose="020B0604020202020204" pitchFamily="34" charset="0"/>
                <a:cs typeface="Arial" panose="020B0604020202020204" pitchFamily="34" charset="0"/>
              </a:rPr>
              <a:t>AD’ers</a:t>
            </a:r>
            <a:endParaRPr lang="en-US" sz="2800" b="1" u="sng" dirty="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Obsessed with Nero . . . Why?</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Claim “Tribulation” = </a:t>
            </a:r>
            <a:r>
              <a:rPr lang="en-US" sz="2800" b="1" dirty="0" err="1">
                <a:latin typeface="Arial" panose="020B0604020202020204" pitchFamily="34" charset="0"/>
                <a:cs typeface="Arial" panose="020B0604020202020204" pitchFamily="34" charset="0"/>
              </a:rPr>
              <a:t>DoJ</a:t>
            </a: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Nero did not destroy Jerusalem</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Vespasian and (son) General Titus</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ctr"/>
            <a:r>
              <a:rPr lang="en-US" sz="2800" b="1" u="sng" dirty="0">
                <a:solidFill>
                  <a:srgbClr val="C00000"/>
                </a:solidFill>
                <a:latin typeface="Arial" panose="020B0604020202020204" pitchFamily="34" charset="0"/>
                <a:cs typeface="Arial" panose="020B0604020202020204" pitchFamily="34" charset="0"/>
              </a:rPr>
              <a:t>2 Major “thorns in the flesh</a:t>
            </a:r>
            <a:endParaRPr lang="en-US" sz="2800" b="1" dirty="0">
              <a:solidFill>
                <a:srgbClr val="C00000"/>
              </a:solidFill>
              <a:latin typeface="Arial" panose="020B0604020202020204" pitchFamily="34" charset="0"/>
              <a:cs typeface="Arial" panose="020B0604020202020204" pitchFamily="34" charset="0"/>
            </a:endParaRP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Death of Nero</a:t>
            </a:r>
          </a:p>
          <a:p>
            <a:pPr marL="514350" indent="-514350">
              <a:buFont typeface="+mj-lt"/>
              <a:buAutoNum type="arabicPeriod"/>
            </a:pPr>
            <a:r>
              <a:rPr lang="en-US" sz="2800" b="1" dirty="0">
                <a:latin typeface="Arial" panose="020B0604020202020204" pitchFamily="34" charset="0"/>
                <a:cs typeface="Arial" panose="020B0604020202020204" pitchFamily="34" charset="0"/>
              </a:rPr>
              <a:t>Book of 2 Peter</a:t>
            </a:r>
          </a:p>
        </p:txBody>
      </p:sp>
    </p:spTree>
    <p:extLst>
      <p:ext uri="{BB962C8B-B14F-4D97-AF65-F5344CB8AC3E}">
        <p14:creationId xmlns:p14="http://schemas.microsoft.com/office/powerpoint/2010/main" val="6371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fade">
                                      <p:cBhvr>
                                        <p:cTn id="16" dur="500"/>
                                        <p:tgtEl>
                                          <p:spTgt spid="7">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500"/>
                                        <p:tgtEl>
                                          <p:spTgt spid="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fade">
                                      <p:cBhvr>
                                        <p:cTn id="24" dur="500"/>
                                        <p:tgtEl>
                                          <p:spTgt spid="7">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animEffect transition="in" filter="fade">
                                      <p:cBhvr>
                                        <p:cTn id="27" dur="500"/>
                                        <p:tgtEl>
                                          <p:spTgt spid="7">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3" end="13"/>
                                            </p:txEl>
                                          </p:spTgt>
                                        </p:tgtEl>
                                        <p:attrNameLst>
                                          <p:attrName>style.visibility</p:attrName>
                                        </p:attrNameLst>
                                      </p:cBhvr>
                                      <p:to>
                                        <p:strVal val="visible"/>
                                      </p:to>
                                    </p:set>
                                    <p:animEffect transition="in" filter="fade">
                                      <p:cBhvr>
                                        <p:cTn id="3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16751-A514-2946-3C5A-9AC5DFCA6925}"/>
              </a:ext>
            </a:extLst>
          </p:cNvPr>
          <p:cNvSpPr>
            <a:spLocks noGrp="1"/>
          </p:cNvSpPr>
          <p:nvPr>
            <p:ph type="sldNum" sz="quarter" idx="10"/>
          </p:nvPr>
        </p:nvSpPr>
        <p:spPr/>
        <p:txBody>
          <a:bodyPr/>
          <a:lstStyle/>
          <a:p>
            <a:fld id="{074AB93A-AEF6-4B2B-8015-AB1375F19FCF}" type="slidenum">
              <a:rPr lang="en-US" smtClean="0"/>
              <a:pPr/>
              <a:t>71</a:t>
            </a:fld>
            <a:endParaRPr lang="en-US"/>
          </a:p>
        </p:txBody>
      </p:sp>
      <p:sp>
        <p:nvSpPr>
          <p:cNvPr id="64" name="TextBox 63">
            <a:extLst>
              <a:ext uri="{FF2B5EF4-FFF2-40B4-BE49-F238E27FC236}">
                <a16:creationId xmlns:a16="http://schemas.microsoft.com/office/drawing/2014/main" id="{8CF9325C-69C8-20B3-33C0-87879AF22651}"/>
              </a:ext>
            </a:extLst>
          </p:cNvPr>
          <p:cNvSpPr txBox="1"/>
          <p:nvPr/>
        </p:nvSpPr>
        <p:spPr>
          <a:xfrm>
            <a:off x="4106887" y="616337"/>
            <a:ext cx="3895993" cy="523220"/>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Worse-Case Scenario</a:t>
            </a:r>
          </a:p>
        </p:txBody>
      </p:sp>
      <p:sp>
        <p:nvSpPr>
          <p:cNvPr id="65" name="Title 1">
            <a:extLst>
              <a:ext uri="{FF2B5EF4-FFF2-40B4-BE49-F238E27FC236}">
                <a16:creationId xmlns:a16="http://schemas.microsoft.com/office/drawing/2014/main" id="{9B4C693D-85F0-6A35-FE80-1C55A748EC9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68 AD:  Origin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5A6A238-7EDA-B4C7-69D7-44FDFA934C34}"/>
              </a:ext>
            </a:extLst>
          </p:cNvPr>
          <p:cNvSpPr txBox="1"/>
          <p:nvPr/>
        </p:nvSpPr>
        <p:spPr>
          <a:xfrm>
            <a:off x="10305444" y="2539915"/>
            <a:ext cx="777777" cy="584775"/>
          </a:xfrm>
          <a:prstGeom prst="rect">
            <a:avLst/>
          </a:prstGeom>
          <a:noFill/>
          <a:ln>
            <a:noFill/>
          </a:ln>
        </p:spPr>
        <p:txBody>
          <a:bodyPr wrap="none" rtlCol="0">
            <a:spAutoFit/>
          </a:bodyPr>
          <a:lstStyle/>
          <a:p>
            <a:r>
              <a:rPr lang="en-US" sz="3200" b="1" dirty="0">
                <a:latin typeface="Arial" panose="020B0604020202020204" pitchFamily="34" charset="0"/>
                <a:cs typeface="Arial" panose="020B0604020202020204" pitchFamily="34" charset="0"/>
              </a:rPr>
              <a:t>AD</a:t>
            </a:r>
          </a:p>
        </p:txBody>
      </p:sp>
      <p:grpSp>
        <p:nvGrpSpPr>
          <p:cNvPr id="13" name="Group 12">
            <a:extLst>
              <a:ext uri="{FF2B5EF4-FFF2-40B4-BE49-F238E27FC236}">
                <a16:creationId xmlns:a16="http://schemas.microsoft.com/office/drawing/2014/main" id="{27600F28-5A3F-A9CB-EDDB-AAB0864E332F}"/>
              </a:ext>
            </a:extLst>
          </p:cNvPr>
          <p:cNvGrpSpPr/>
          <p:nvPr/>
        </p:nvGrpSpPr>
        <p:grpSpPr>
          <a:xfrm>
            <a:off x="514542" y="2022607"/>
            <a:ext cx="9113878" cy="720959"/>
            <a:chOff x="152592" y="1469791"/>
            <a:chExt cx="9113878" cy="720959"/>
          </a:xfrm>
        </p:grpSpPr>
        <p:cxnSp>
          <p:nvCxnSpPr>
            <p:cNvPr id="28" name="Straight Connector 27">
              <a:extLst>
                <a:ext uri="{FF2B5EF4-FFF2-40B4-BE49-F238E27FC236}">
                  <a16:creationId xmlns:a16="http://schemas.microsoft.com/office/drawing/2014/main" id="{5A8FD336-26F0-CFCF-170A-68C6B6FB8973}"/>
                </a:ext>
              </a:extLst>
            </p:cNvPr>
            <p:cNvCxnSpPr>
              <a:cxnSpLocks/>
            </p:cNvCxnSpPr>
            <p:nvPr/>
          </p:nvCxnSpPr>
          <p:spPr>
            <a:xfrm>
              <a:off x="2642167" y="1577524"/>
              <a:ext cx="0" cy="613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D072D86-7ED6-6BD0-5F3C-0A5297EE963D}"/>
                </a:ext>
              </a:extLst>
            </p:cNvPr>
            <p:cNvGrpSpPr/>
            <p:nvPr/>
          </p:nvGrpSpPr>
          <p:grpSpPr>
            <a:xfrm>
              <a:off x="152592" y="1469791"/>
              <a:ext cx="9113201" cy="400110"/>
              <a:chOff x="152592" y="1545991"/>
              <a:chExt cx="9113201" cy="400110"/>
            </a:xfrm>
          </p:grpSpPr>
          <p:sp>
            <p:nvSpPr>
              <p:cNvPr id="39" name="TextBox 38">
                <a:extLst>
                  <a:ext uri="{FF2B5EF4-FFF2-40B4-BE49-F238E27FC236}">
                    <a16:creationId xmlns:a16="http://schemas.microsoft.com/office/drawing/2014/main" id="{5DE59205-B902-4AC7-CBF5-2DD266455ADF}"/>
                  </a:ext>
                </a:extLst>
              </p:cNvPr>
              <p:cNvSpPr txBox="1"/>
              <p:nvPr/>
            </p:nvSpPr>
            <p:spPr>
              <a:xfrm>
                <a:off x="152592" y="1545991"/>
                <a:ext cx="2485669" cy="400110"/>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Nero is Caesar . . . </a:t>
                </a:r>
              </a:p>
            </p:txBody>
          </p:sp>
          <p:sp>
            <p:nvSpPr>
              <p:cNvPr id="40" name="Rectangle 39">
                <a:extLst>
                  <a:ext uri="{FF2B5EF4-FFF2-40B4-BE49-F238E27FC236}">
                    <a16:creationId xmlns:a16="http://schemas.microsoft.com/office/drawing/2014/main" id="{517518AF-CA46-2216-AF0E-B1086A4FAE8A}"/>
                  </a:ext>
                </a:extLst>
              </p:cNvPr>
              <p:cNvSpPr/>
              <p:nvPr/>
            </p:nvSpPr>
            <p:spPr>
              <a:xfrm>
                <a:off x="2640447" y="1602070"/>
                <a:ext cx="6625346" cy="257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Connector 37">
              <a:extLst>
                <a:ext uri="{FF2B5EF4-FFF2-40B4-BE49-F238E27FC236}">
                  <a16:creationId xmlns:a16="http://schemas.microsoft.com/office/drawing/2014/main" id="{6049DACA-7678-090C-E00D-C99A7970B4A3}"/>
                </a:ext>
              </a:extLst>
            </p:cNvPr>
            <p:cNvCxnSpPr>
              <a:cxnSpLocks/>
            </p:cNvCxnSpPr>
            <p:nvPr/>
          </p:nvCxnSpPr>
          <p:spPr>
            <a:xfrm>
              <a:off x="9266470" y="1577524"/>
              <a:ext cx="0" cy="503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E999E505-030A-706F-9B40-ABAF2A71690A}"/>
              </a:ext>
            </a:extLst>
          </p:cNvPr>
          <p:cNvGrpSpPr/>
          <p:nvPr/>
        </p:nvGrpSpPr>
        <p:grpSpPr>
          <a:xfrm>
            <a:off x="514543" y="3080825"/>
            <a:ext cx="5409792" cy="1070803"/>
            <a:chOff x="152593" y="2528009"/>
            <a:chExt cx="5409792" cy="1070803"/>
          </a:xfrm>
        </p:grpSpPr>
        <p:grpSp>
          <p:nvGrpSpPr>
            <p:cNvPr id="46" name="Group 45">
              <a:extLst>
                <a:ext uri="{FF2B5EF4-FFF2-40B4-BE49-F238E27FC236}">
                  <a16:creationId xmlns:a16="http://schemas.microsoft.com/office/drawing/2014/main" id="{42446880-74B8-18CB-BD79-9C7E89402DA6}"/>
                </a:ext>
              </a:extLst>
            </p:cNvPr>
            <p:cNvGrpSpPr/>
            <p:nvPr/>
          </p:nvGrpSpPr>
          <p:grpSpPr>
            <a:xfrm>
              <a:off x="152593" y="3198702"/>
              <a:ext cx="5409311" cy="400110"/>
              <a:chOff x="152593" y="3198702"/>
              <a:chExt cx="5409311" cy="400110"/>
            </a:xfrm>
          </p:grpSpPr>
          <p:sp>
            <p:nvSpPr>
              <p:cNvPr id="49" name="TextBox 48">
                <a:extLst>
                  <a:ext uri="{FF2B5EF4-FFF2-40B4-BE49-F238E27FC236}">
                    <a16:creationId xmlns:a16="http://schemas.microsoft.com/office/drawing/2014/main" id="{E505EE91-09A3-AF16-114D-941A02B5EF63}"/>
                  </a:ext>
                </a:extLst>
              </p:cNvPr>
              <p:cNvSpPr txBox="1"/>
              <p:nvPr/>
            </p:nvSpPr>
            <p:spPr>
              <a:xfrm>
                <a:off x="152593" y="3198702"/>
                <a:ext cx="4305887" cy="400110"/>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1 Peter written . . . . . . . . . . . . . . . . . </a:t>
                </a:r>
              </a:p>
            </p:txBody>
          </p:sp>
          <p:sp>
            <p:nvSpPr>
              <p:cNvPr id="50" name="Rectangle 49">
                <a:extLst>
                  <a:ext uri="{FF2B5EF4-FFF2-40B4-BE49-F238E27FC236}">
                    <a16:creationId xmlns:a16="http://schemas.microsoft.com/office/drawing/2014/main" id="{4FBCEB38-C012-3EA4-A90A-B42DD260FA93}"/>
                  </a:ext>
                </a:extLst>
              </p:cNvPr>
              <p:cNvSpPr/>
              <p:nvPr/>
            </p:nvSpPr>
            <p:spPr>
              <a:xfrm>
                <a:off x="4472580" y="3254781"/>
                <a:ext cx="1089324" cy="2571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a:extLst>
                <a:ext uri="{FF2B5EF4-FFF2-40B4-BE49-F238E27FC236}">
                  <a16:creationId xmlns:a16="http://schemas.microsoft.com/office/drawing/2014/main" id="{8C8F6C31-FF31-99A9-C850-C07C8A6024D6}"/>
                </a:ext>
              </a:extLst>
            </p:cNvPr>
            <p:cNvCxnSpPr>
              <a:cxnSpLocks/>
            </p:cNvCxnSpPr>
            <p:nvPr/>
          </p:nvCxnSpPr>
          <p:spPr>
            <a:xfrm>
              <a:off x="4469253" y="2543363"/>
              <a:ext cx="6533" cy="968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8737781-1517-E735-080E-D8569FA30D88}"/>
                </a:ext>
              </a:extLst>
            </p:cNvPr>
            <p:cNvCxnSpPr>
              <a:cxnSpLocks/>
            </p:cNvCxnSpPr>
            <p:nvPr/>
          </p:nvCxnSpPr>
          <p:spPr>
            <a:xfrm>
              <a:off x="5555852" y="2528009"/>
              <a:ext cx="6533" cy="968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84C621D-7EC3-1509-EA0E-6FE556D0770F}"/>
              </a:ext>
            </a:extLst>
          </p:cNvPr>
          <p:cNvGrpSpPr/>
          <p:nvPr/>
        </p:nvGrpSpPr>
        <p:grpSpPr>
          <a:xfrm>
            <a:off x="514544" y="3104638"/>
            <a:ext cx="8684801" cy="1519483"/>
            <a:chOff x="152594" y="2551822"/>
            <a:chExt cx="8684801" cy="1519483"/>
          </a:xfrm>
        </p:grpSpPr>
        <p:grpSp>
          <p:nvGrpSpPr>
            <p:cNvPr id="52" name="Group 51">
              <a:extLst>
                <a:ext uri="{FF2B5EF4-FFF2-40B4-BE49-F238E27FC236}">
                  <a16:creationId xmlns:a16="http://schemas.microsoft.com/office/drawing/2014/main" id="{EB637FFF-D304-C063-7100-38F58B8D82E9}"/>
                </a:ext>
              </a:extLst>
            </p:cNvPr>
            <p:cNvGrpSpPr/>
            <p:nvPr/>
          </p:nvGrpSpPr>
          <p:grpSpPr>
            <a:xfrm>
              <a:off x="152594" y="3671195"/>
              <a:ext cx="8675148" cy="400110"/>
              <a:chOff x="152594" y="3671195"/>
              <a:chExt cx="8675148" cy="400110"/>
            </a:xfrm>
          </p:grpSpPr>
          <p:sp>
            <p:nvSpPr>
              <p:cNvPr id="58" name="TextBox 57">
                <a:extLst>
                  <a:ext uri="{FF2B5EF4-FFF2-40B4-BE49-F238E27FC236}">
                    <a16:creationId xmlns:a16="http://schemas.microsoft.com/office/drawing/2014/main" id="{03E5A55C-BC33-79ED-568F-FF916B279556}"/>
                  </a:ext>
                </a:extLst>
              </p:cNvPr>
              <p:cNvSpPr txBox="1"/>
              <p:nvPr/>
            </p:nvSpPr>
            <p:spPr>
              <a:xfrm>
                <a:off x="152594" y="3671195"/>
                <a:ext cx="5244876" cy="400110"/>
              </a:xfrm>
              <a:prstGeom prst="rect">
                <a:avLst/>
              </a:prstGeom>
              <a:noFill/>
              <a:ln>
                <a:noFill/>
              </a:ln>
            </p:spPr>
            <p:txBody>
              <a:bodyPr wrap="square" rtlCol="0">
                <a:spAutoFit/>
              </a:bodyPr>
              <a:lstStyle/>
              <a:p>
                <a:r>
                  <a:rPr lang="en-US" b="1"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Peter</a:t>
                </a:r>
                <a:r>
                  <a:rPr lang="en-US" b="1" dirty="0">
                    <a:latin typeface="Arial" panose="020B0604020202020204" pitchFamily="34" charset="0"/>
                    <a:cs typeface="Arial" panose="020B0604020202020204" pitchFamily="34" charset="0"/>
                  </a:rPr>
                  <a:t> written . . . . . . . . . . . . . . . . . . . . . . . . . . </a:t>
                </a:r>
              </a:p>
            </p:txBody>
          </p:sp>
          <p:sp>
            <p:nvSpPr>
              <p:cNvPr id="60" name="Rectangle 59">
                <a:extLst>
                  <a:ext uri="{FF2B5EF4-FFF2-40B4-BE49-F238E27FC236}">
                    <a16:creationId xmlns:a16="http://schemas.microsoft.com/office/drawing/2014/main" id="{58A27CC6-9E75-57FC-BC41-A4DE8B0C8F3B}"/>
                  </a:ext>
                </a:extLst>
              </p:cNvPr>
              <p:cNvSpPr/>
              <p:nvPr/>
            </p:nvSpPr>
            <p:spPr>
              <a:xfrm>
                <a:off x="5385188" y="3727274"/>
                <a:ext cx="3442554" cy="25717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Connector 53">
              <a:extLst>
                <a:ext uri="{FF2B5EF4-FFF2-40B4-BE49-F238E27FC236}">
                  <a16:creationId xmlns:a16="http://schemas.microsoft.com/office/drawing/2014/main" id="{F4AD2089-027A-9779-6096-BDF65194F192}"/>
                </a:ext>
              </a:extLst>
            </p:cNvPr>
            <p:cNvCxnSpPr>
              <a:cxnSpLocks/>
            </p:cNvCxnSpPr>
            <p:nvPr/>
          </p:nvCxnSpPr>
          <p:spPr>
            <a:xfrm flipH="1">
              <a:off x="5387817" y="2565875"/>
              <a:ext cx="9653" cy="1205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757759-7E42-F33F-7C7E-D88C7A2F984F}"/>
                </a:ext>
              </a:extLst>
            </p:cNvPr>
            <p:cNvCxnSpPr>
              <a:cxnSpLocks/>
            </p:cNvCxnSpPr>
            <p:nvPr/>
          </p:nvCxnSpPr>
          <p:spPr>
            <a:xfrm flipH="1">
              <a:off x="8827742" y="2551822"/>
              <a:ext cx="9653" cy="1205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D16B3E74-4D2B-5F34-9718-25AE6A98ABF3}"/>
              </a:ext>
            </a:extLst>
          </p:cNvPr>
          <p:cNvGrpSpPr/>
          <p:nvPr/>
        </p:nvGrpSpPr>
        <p:grpSpPr>
          <a:xfrm>
            <a:off x="514543" y="3133725"/>
            <a:ext cx="8679976" cy="1970441"/>
            <a:chOff x="152593" y="2580909"/>
            <a:chExt cx="8679976" cy="1970441"/>
          </a:xfrm>
        </p:grpSpPr>
        <p:cxnSp>
          <p:nvCxnSpPr>
            <p:cNvPr id="62" name="Straight Connector 61">
              <a:extLst>
                <a:ext uri="{FF2B5EF4-FFF2-40B4-BE49-F238E27FC236}">
                  <a16:creationId xmlns:a16="http://schemas.microsoft.com/office/drawing/2014/main" id="{752508F4-0A08-D4E1-FD0A-2DF91DBAB7F3}"/>
                </a:ext>
              </a:extLst>
            </p:cNvPr>
            <p:cNvCxnSpPr>
              <a:cxnSpLocks/>
            </p:cNvCxnSpPr>
            <p:nvPr/>
          </p:nvCxnSpPr>
          <p:spPr>
            <a:xfrm flipH="1">
              <a:off x="7173154" y="2580909"/>
              <a:ext cx="13820" cy="17549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D8644D7A-91E8-03EA-54A8-DB9B72F9F434}"/>
                </a:ext>
              </a:extLst>
            </p:cNvPr>
            <p:cNvGrpSpPr/>
            <p:nvPr/>
          </p:nvGrpSpPr>
          <p:grpSpPr>
            <a:xfrm>
              <a:off x="152593" y="4151240"/>
              <a:ext cx="8679976" cy="400110"/>
              <a:chOff x="152593" y="4151240"/>
              <a:chExt cx="8679976" cy="400110"/>
            </a:xfrm>
          </p:grpSpPr>
          <p:sp>
            <p:nvSpPr>
              <p:cNvPr id="69" name="TextBox 68">
                <a:extLst>
                  <a:ext uri="{FF2B5EF4-FFF2-40B4-BE49-F238E27FC236}">
                    <a16:creationId xmlns:a16="http://schemas.microsoft.com/office/drawing/2014/main" id="{F8EFFD3F-E12D-C16B-A836-430290675BFD}"/>
                  </a:ext>
                </a:extLst>
              </p:cNvPr>
              <p:cNvSpPr txBox="1"/>
              <p:nvPr/>
            </p:nvSpPr>
            <p:spPr>
              <a:xfrm>
                <a:off x="152593" y="4151240"/>
                <a:ext cx="7571950" cy="400110"/>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Peter Dies . . . . . . . . . . . . . . . . . . . . . . . . . . . . . . . . . . . . . . . . </a:t>
                </a:r>
              </a:p>
            </p:txBody>
          </p:sp>
          <p:sp>
            <p:nvSpPr>
              <p:cNvPr id="70" name="Rectangle 69">
                <a:extLst>
                  <a:ext uri="{FF2B5EF4-FFF2-40B4-BE49-F238E27FC236}">
                    <a16:creationId xmlns:a16="http://schemas.microsoft.com/office/drawing/2014/main" id="{503F070B-170A-146E-F359-B6402DC090FC}"/>
                  </a:ext>
                </a:extLst>
              </p:cNvPr>
              <p:cNvSpPr/>
              <p:nvPr/>
            </p:nvSpPr>
            <p:spPr>
              <a:xfrm>
                <a:off x="7174714" y="4207319"/>
                <a:ext cx="1657855" cy="2571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8" name="Straight Connector 67">
              <a:extLst>
                <a:ext uri="{FF2B5EF4-FFF2-40B4-BE49-F238E27FC236}">
                  <a16:creationId xmlns:a16="http://schemas.microsoft.com/office/drawing/2014/main" id="{6649D756-F5C4-E156-4AC5-472F96661F72}"/>
                </a:ext>
              </a:extLst>
            </p:cNvPr>
            <p:cNvCxnSpPr>
              <a:cxnSpLocks/>
            </p:cNvCxnSpPr>
            <p:nvPr/>
          </p:nvCxnSpPr>
          <p:spPr>
            <a:xfrm>
              <a:off x="8829235" y="3727274"/>
              <a:ext cx="0" cy="7143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80E98DE-34CB-E6D8-CEE2-B6A18BE4B76D}"/>
              </a:ext>
            </a:extLst>
          </p:cNvPr>
          <p:cNvGrpSpPr/>
          <p:nvPr/>
        </p:nvGrpSpPr>
        <p:grpSpPr>
          <a:xfrm>
            <a:off x="543118" y="3124690"/>
            <a:ext cx="9358012" cy="2419730"/>
            <a:chOff x="181168" y="2571874"/>
            <a:chExt cx="9358012" cy="2419730"/>
          </a:xfrm>
        </p:grpSpPr>
        <p:cxnSp>
          <p:nvCxnSpPr>
            <p:cNvPr id="72" name="Straight Connector 71">
              <a:extLst>
                <a:ext uri="{FF2B5EF4-FFF2-40B4-BE49-F238E27FC236}">
                  <a16:creationId xmlns:a16="http://schemas.microsoft.com/office/drawing/2014/main" id="{F0E425DE-69F3-9184-9708-4EB6F82CFAA0}"/>
                </a:ext>
              </a:extLst>
            </p:cNvPr>
            <p:cNvCxnSpPr>
              <a:cxnSpLocks/>
            </p:cNvCxnSpPr>
            <p:nvPr/>
          </p:nvCxnSpPr>
          <p:spPr>
            <a:xfrm flipH="1">
              <a:off x="9293433" y="2571874"/>
              <a:ext cx="3430" cy="2064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50BFA07A-30D2-6F2F-A89D-9C1A710A03CE}"/>
                </a:ext>
              </a:extLst>
            </p:cNvPr>
            <p:cNvGrpSpPr/>
            <p:nvPr/>
          </p:nvGrpSpPr>
          <p:grpSpPr>
            <a:xfrm>
              <a:off x="181168" y="4591494"/>
              <a:ext cx="9358012" cy="400110"/>
              <a:chOff x="152593" y="4591494"/>
              <a:chExt cx="9358012" cy="400110"/>
            </a:xfrm>
          </p:grpSpPr>
          <p:sp>
            <p:nvSpPr>
              <p:cNvPr id="74" name="TextBox 73">
                <a:extLst>
                  <a:ext uri="{FF2B5EF4-FFF2-40B4-BE49-F238E27FC236}">
                    <a16:creationId xmlns:a16="http://schemas.microsoft.com/office/drawing/2014/main" id="{ADFE4AE6-D83A-1FEF-9DEF-D9F2E7364D14}"/>
                  </a:ext>
                </a:extLst>
              </p:cNvPr>
              <p:cNvSpPr txBox="1"/>
              <p:nvPr/>
            </p:nvSpPr>
            <p:spPr>
              <a:xfrm>
                <a:off x="152593" y="4591494"/>
                <a:ext cx="8997203" cy="400110"/>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Nero Dies 9 June 68  . . . . . . . . . . . . . . . . . . . . . . . . . . . . . . . . . . . . . . . . . . . . .</a:t>
                </a:r>
              </a:p>
            </p:txBody>
          </p:sp>
          <p:sp>
            <p:nvSpPr>
              <p:cNvPr id="75" name="Arrow: Right 74">
                <a:extLst>
                  <a:ext uri="{FF2B5EF4-FFF2-40B4-BE49-F238E27FC236}">
                    <a16:creationId xmlns:a16="http://schemas.microsoft.com/office/drawing/2014/main" id="{D98BB5B5-B45D-55BD-2F2C-27E33BFE70DC}"/>
                  </a:ext>
                </a:extLst>
              </p:cNvPr>
              <p:cNvSpPr/>
              <p:nvPr/>
            </p:nvSpPr>
            <p:spPr>
              <a:xfrm rot="16200000">
                <a:off x="9085726" y="4533844"/>
                <a:ext cx="365125" cy="484632"/>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TextBox 75">
            <a:extLst>
              <a:ext uri="{FF2B5EF4-FFF2-40B4-BE49-F238E27FC236}">
                <a16:creationId xmlns:a16="http://schemas.microsoft.com/office/drawing/2014/main" id="{5D60A29C-EAD1-EBEB-F661-44402EB0D1D4}"/>
              </a:ext>
            </a:extLst>
          </p:cNvPr>
          <p:cNvSpPr txBox="1"/>
          <p:nvPr/>
        </p:nvSpPr>
        <p:spPr>
          <a:xfrm>
            <a:off x="2375249" y="2539915"/>
            <a:ext cx="867545"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54 </a:t>
            </a:r>
          </a:p>
        </p:txBody>
      </p:sp>
      <p:sp>
        <p:nvSpPr>
          <p:cNvPr id="77" name="TextBox 76">
            <a:extLst>
              <a:ext uri="{FF2B5EF4-FFF2-40B4-BE49-F238E27FC236}">
                <a16:creationId xmlns:a16="http://schemas.microsoft.com/office/drawing/2014/main" id="{1F397F1A-936B-692E-9DB1-F193E58B47C6}"/>
              </a:ext>
            </a:extLst>
          </p:cNvPr>
          <p:cNvSpPr txBox="1"/>
          <p:nvPr/>
        </p:nvSpPr>
        <p:spPr>
          <a:xfrm>
            <a:off x="4830758" y="2539915"/>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64  </a:t>
            </a:r>
          </a:p>
        </p:txBody>
      </p:sp>
      <p:sp>
        <p:nvSpPr>
          <p:cNvPr id="78" name="TextBox 77">
            <a:extLst>
              <a:ext uri="{FF2B5EF4-FFF2-40B4-BE49-F238E27FC236}">
                <a16:creationId xmlns:a16="http://schemas.microsoft.com/office/drawing/2014/main" id="{92F461BB-F77A-4CF1-38C1-BB4315DF6EAC}"/>
              </a:ext>
            </a:extLst>
          </p:cNvPr>
          <p:cNvSpPr txBox="1"/>
          <p:nvPr/>
        </p:nvSpPr>
        <p:spPr>
          <a:xfrm>
            <a:off x="5925930" y="2539915"/>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65  </a:t>
            </a:r>
          </a:p>
        </p:txBody>
      </p:sp>
      <p:sp>
        <p:nvSpPr>
          <p:cNvPr id="79" name="TextBox 78">
            <a:extLst>
              <a:ext uri="{FF2B5EF4-FFF2-40B4-BE49-F238E27FC236}">
                <a16:creationId xmlns:a16="http://schemas.microsoft.com/office/drawing/2014/main" id="{291E1C4E-8450-8FD4-881D-31D023145B97}"/>
              </a:ext>
            </a:extLst>
          </p:cNvPr>
          <p:cNvSpPr txBox="1"/>
          <p:nvPr/>
        </p:nvSpPr>
        <p:spPr>
          <a:xfrm>
            <a:off x="7013585" y="2539915"/>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66  </a:t>
            </a:r>
          </a:p>
        </p:txBody>
      </p:sp>
      <p:sp>
        <p:nvSpPr>
          <p:cNvPr id="80" name="TextBox 79">
            <a:extLst>
              <a:ext uri="{FF2B5EF4-FFF2-40B4-BE49-F238E27FC236}">
                <a16:creationId xmlns:a16="http://schemas.microsoft.com/office/drawing/2014/main" id="{640C58D0-52A7-8C73-665C-4BFFA7BED4AA}"/>
              </a:ext>
            </a:extLst>
          </p:cNvPr>
          <p:cNvSpPr txBox="1"/>
          <p:nvPr/>
        </p:nvSpPr>
        <p:spPr>
          <a:xfrm>
            <a:off x="8110030" y="2539915"/>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67  </a:t>
            </a:r>
          </a:p>
        </p:txBody>
      </p:sp>
      <p:sp>
        <p:nvSpPr>
          <p:cNvPr id="81" name="TextBox 80">
            <a:extLst>
              <a:ext uri="{FF2B5EF4-FFF2-40B4-BE49-F238E27FC236}">
                <a16:creationId xmlns:a16="http://schemas.microsoft.com/office/drawing/2014/main" id="{8DD3C8CA-2629-1F5C-27D8-7BF9765FB539}"/>
              </a:ext>
            </a:extLst>
          </p:cNvPr>
          <p:cNvSpPr txBox="1"/>
          <p:nvPr/>
        </p:nvSpPr>
        <p:spPr>
          <a:xfrm>
            <a:off x="9196952" y="2539915"/>
            <a:ext cx="1095172" cy="584775"/>
          </a:xfrm>
          <a:prstGeom prst="rect">
            <a:avLst/>
          </a:prstGeom>
          <a:solidFill>
            <a:srgbClr val="FFFF00"/>
          </a:solidFill>
          <a:ln w="19050">
            <a:solidFill>
              <a:srgbClr val="C00000"/>
            </a:solidFill>
          </a:ln>
        </p:spPr>
        <p:txBody>
          <a:bodyPr wrap="none" rtlCol="0">
            <a:spAutoFit/>
          </a:bodyPr>
          <a:lstStyle/>
          <a:p>
            <a:r>
              <a:rPr lang="en-US" sz="3200" b="1" dirty="0">
                <a:latin typeface="Arial" panose="020B0604020202020204" pitchFamily="34" charset="0"/>
                <a:cs typeface="Arial" panose="020B0604020202020204" pitchFamily="34" charset="0"/>
              </a:rPr>
              <a:t>  68  </a:t>
            </a:r>
          </a:p>
        </p:txBody>
      </p:sp>
      <p:grpSp>
        <p:nvGrpSpPr>
          <p:cNvPr id="82" name="Group 81">
            <a:extLst>
              <a:ext uri="{FF2B5EF4-FFF2-40B4-BE49-F238E27FC236}">
                <a16:creationId xmlns:a16="http://schemas.microsoft.com/office/drawing/2014/main" id="{A7D198C3-1687-2CCD-0534-6AF4F243C181}"/>
              </a:ext>
            </a:extLst>
          </p:cNvPr>
          <p:cNvGrpSpPr/>
          <p:nvPr/>
        </p:nvGrpSpPr>
        <p:grpSpPr>
          <a:xfrm>
            <a:off x="9199345" y="3133725"/>
            <a:ext cx="2855110" cy="2219147"/>
            <a:chOff x="8837395" y="2580909"/>
            <a:chExt cx="2855110" cy="2219147"/>
          </a:xfrm>
        </p:grpSpPr>
        <p:sp>
          <p:nvSpPr>
            <p:cNvPr id="83" name="Rectangle 82">
              <a:extLst>
                <a:ext uri="{FF2B5EF4-FFF2-40B4-BE49-F238E27FC236}">
                  <a16:creationId xmlns:a16="http://schemas.microsoft.com/office/drawing/2014/main" id="{F61121A3-BB01-C29C-EBA9-A3A4BA7FC87C}"/>
                </a:ext>
              </a:extLst>
            </p:cNvPr>
            <p:cNvSpPr/>
            <p:nvPr/>
          </p:nvSpPr>
          <p:spPr>
            <a:xfrm>
              <a:off x="8837395" y="2580909"/>
              <a:ext cx="461627" cy="2539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cxnSp>
          <p:nvCxnSpPr>
            <p:cNvPr id="84" name="Connector: Elbow 27">
              <a:extLst>
                <a:ext uri="{FF2B5EF4-FFF2-40B4-BE49-F238E27FC236}">
                  <a16:creationId xmlns:a16="http://schemas.microsoft.com/office/drawing/2014/main" id="{D473C440-D00D-988B-3C3B-20F8055DA8B4}"/>
                </a:ext>
              </a:extLst>
            </p:cNvPr>
            <p:cNvCxnSpPr>
              <a:cxnSpLocks/>
              <a:stCxn id="85" idx="1"/>
              <a:endCxn id="83" idx="2"/>
            </p:cNvCxnSpPr>
            <p:nvPr/>
          </p:nvCxnSpPr>
          <p:spPr>
            <a:xfrm flipH="1" flipV="1">
              <a:off x="9068209" y="2834852"/>
              <a:ext cx="1262579" cy="130348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2923EBCC-B795-5023-FBDB-4E8D84698109}"/>
                </a:ext>
              </a:extLst>
            </p:cNvPr>
            <p:cNvSpPr txBox="1"/>
            <p:nvPr/>
          </p:nvSpPr>
          <p:spPr>
            <a:xfrm>
              <a:off x="10330788" y="3476617"/>
              <a:ext cx="1361717" cy="1323439"/>
            </a:xfrm>
            <a:prstGeom prst="rect">
              <a:avLst/>
            </a:prstGeom>
            <a:solidFill>
              <a:srgbClr val="C00000"/>
            </a:solidFill>
            <a:ln>
              <a:solidFill>
                <a:schemeClr val="tx1"/>
              </a:solid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68 </a:t>
              </a:r>
              <a:r>
                <a:rPr lang="en-US" sz="2000" b="1" dirty="0" err="1">
                  <a:solidFill>
                    <a:schemeClr val="bg1"/>
                  </a:solidFill>
                  <a:latin typeface="Arial" panose="020B0604020202020204" pitchFamily="34" charset="0"/>
                  <a:cs typeface="Arial" panose="020B0604020202020204" pitchFamily="34" charset="0"/>
                </a:rPr>
                <a:t>AD’ers</a:t>
              </a: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Claim</a:t>
              </a:r>
            </a:p>
            <a:p>
              <a:pPr algn="ctr"/>
              <a:r>
                <a:rPr lang="en-US" sz="2000" b="1" dirty="0">
                  <a:solidFill>
                    <a:schemeClr val="bg1"/>
                  </a:solidFill>
                  <a:latin typeface="Arial" panose="020B0604020202020204" pitchFamily="34" charset="0"/>
                  <a:cs typeface="Arial" panose="020B0604020202020204" pitchFamily="34" charset="0"/>
                </a:rPr>
                <a:t>Rev.</a:t>
              </a:r>
            </a:p>
            <a:p>
              <a:pPr algn="ctr"/>
              <a:r>
                <a:rPr lang="en-US" sz="2000" b="1" dirty="0">
                  <a:solidFill>
                    <a:schemeClr val="bg1"/>
                  </a:solidFill>
                  <a:latin typeface="Arial" panose="020B0604020202020204" pitchFamily="34" charset="0"/>
                  <a:cs typeface="Arial" panose="020B0604020202020204" pitchFamily="34" charset="0"/>
                </a:rPr>
                <a:t>written</a:t>
              </a:r>
            </a:p>
          </p:txBody>
        </p:sp>
      </p:grpSp>
      <p:sp>
        <p:nvSpPr>
          <p:cNvPr id="86" name="TextBox 85">
            <a:extLst>
              <a:ext uri="{FF2B5EF4-FFF2-40B4-BE49-F238E27FC236}">
                <a16:creationId xmlns:a16="http://schemas.microsoft.com/office/drawing/2014/main" id="{A314F6B1-0634-8855-2E65-9E97B1C5E406}"/>
              </a:ext>
            </a:extLst>
          </p:cNvPr>
          <p:cNvSpPr txBox="1"/>
          <p:nvPr/>
        </p:nvSpPr>
        <p:spPr>
          <a:xfrm>
            <a:off x="0" y="6356089"/>
            <a:ext cx="12191999" cy="400110"/>
          </a:xfrm>
          <a:prstGeom prst="rect">
            <a:avLst/>
          </a:prstGeom>
          <a:solidFill>
            <a:srgbClr val="C00000"/>
          </a:solidFill>
          <a:ln>
            <a:solidFill>
              <a:schemeClr val="tx1"/>
            </a:solidFill>
          </a:ln>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But, John could not have been on Patmos before 21 December 69 AD</a:t>
            </a:r>
          </a:p>
        </p:txBody>
      </p:sp>
    </p:spTree>
    <p:extLst>
      <p:ext uri="{BB962C8B-B14F-4D97-AF65-F5344CB8AC3E}">
        <p14:creationId xmlns:p14="http://schemas.microsoft.com/office/powerpoint/2010/main" val="4269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500"/>
                                        <p:tgtEl>
                                          <p:spTgt spid="80"/>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6" grpId="0" animBg="1"/>
      <p:bldP spid="77" grpId="0" animBg="1"/>
      <p:bldP spid="78" grpId="0" animBg="1"/>
      <p:bldP spid="79" grpId="0" animBg="1"/>
      <p:bldP spid="80" grpId="0" animBg="1"/>
      <p:bldP spid="81" grpId="0" animBg="1"/>
      <p:bldP spid="8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72</a:t>
            </a:fld>
            <a:endParaRPr lang="en-US"/>
          </a:p>
        </p:txBody>
      </p:sp>
    </p:spTree>
    <p:extLst>
      <p:ext uri="{BB962C8B-B14F-4D97-AF65-F5344CB8AC3E}">
        <p14:creationId xmlns:p14="http://schemas.microsoft.com/office/powerpoint/2010/main" val="14657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#1</a:t>
            </a:r>
          </a:p>
        </p:txBody>
      </p:sp>
      <p:sp>
        <p:nvSpPr>
          <p:cNvPr id="4" name="TextBox 3">
            <a:extLst>
              <a:ext uri="{FF2B5EF4-FFF2-40B4-BE49-F238E27FC236}">
                <a16:creationId xmlns:a16="http://schemas.microsoft.com/office/drawing/2014/main" id="{E242DDE6-0A63-EFAD-8D76-6F11B15B71EC}"/>
              </a:ext>
            </a:extLst>
          </p:cNvPr>
          <p:cNvSpPr txBox="1"/>
          <p:nvPr/>
        </p:nvSpPr>
        <p:spPr>
          <a:xfrm>
            <a:off x="0" y="591723"/>
            <a:ext cx="12198627"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p>
        </p:txBody>
      </p:sp>
      <p:sp>
        <p:nvSpPr>
          <p:cNvPr id="11" name="TextBox 10">
            <a:extLst>
              <a:ext uri="{FF2B5EF4-FFF2-40B4-BE49-F238E27FC236}">
                <a16:creationId xmlns:a16="http://schemas.microsoft.com/office/drawing/2014/main" id="{52FE8011-E9A9-9112-E0EB-94FD54DFEE7C}"/>
              </a:ext>
            </a:extLst>
          </p:cNvPr>
          <p:cNvSpPr txBox="1"/>
          <p:nvPr/>
        </p:nvSpPr>
        <p:spPr>
          <a:xfrm>
            <a:off x="1" y="3835357"/>
            <a:ext cx="12168334" cy="3108543"/>
          </a:xfrm>
          <a:prstGeom prst="rect">
            <a:avLst/>
          </a:prstGeom>
          <a:noFill/>
        </p:spPr>
        <p:txBody>
          <a:bodyPr wrap="square" rtlCol="0">
            <a:spAutoFit/>
          </a:bodyPr>
          <a:lstStyle/>
          <a:p>
            <a:pPr algn="ctr"/>
            <a:r>
              <a:rPr lang="el-GR" sz="2800" b="1" dirty="0">
                <a:solidFill>
                  <a:srgbClr val="C00000"/>
                </a:solidFill>
                <a:latin typeface="Arial" panose="020B0604020202020204" pitchFamily="34" charset="0"/>
                <a:cs typeface="Arial" panose="020B0604020202020204" pitchFamily="34" charset="0"/>
              </a:rPr>
              <a:t>ἑωράθη</a:t>
            </a:r>
            <a:r>
              <a:rPr lang="en-US" sz="2800" b="1" dirty="0">
                <a:latin typeface="Arial" panose="020B0604020202020204" pitchFamily="34" charset="0"/>
                <a:cs typeface="Arial" panose="020B0604020202020204" pitchFamily="34" charset="0"/>
              </a:rPr>
              <a:t> (heōrathē)</a:t>
            </a:r>
          </a:p>
          <a:p>
            <a:pPr algn="ctr"/>
            <a:r>
              <a:rPr lang="en-US" sz="2800" b="1" dirty="0">
                <a:latin typeface="Arial" panose="020B0604020202020204" pitchFamily="34" charset="0"/>
                <a:cs typeface="Arial" panose="020B0604020202020204" pitchFamily="34" charset="0"/>
              </a:rPr>
              <a:t>3</a:t>
            </a:r>
            <a:r>
              <a:rPr lang="en-US" sz="2800" b="1" baseline="30000" dirty="0">
                <a:latin typeface="Arial" panose="020B0604020202020204" pitchFamily="34" charset="0"/>
                <a:cs typeface="Arial" panose="020B0604020202020204" pitchFamily="34" charset="0"/>
              </a:rPr>
              <a:t>rd</a:t>
            </a:r>
            <a:r>
              <a:rPr lang="en-US" sz="2800" b="1" dirty="0">
                <a:latin typeface="Arial" panose="020B0604020202020204" pitchFamily="34" charset="0"/>
                <a:cs typeface="Arial" panose="020B0604020202020204" pitchFamily="34" charset="0"/>
              </a:rPr>
              <a:t> person singular</a:t>
            </a:r>
          </a:p>
          <a:p>
            <a:pPr algn="ct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Could mean “he”, “she”, or “it”</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95 AD’ers habitually translated “it” with biased agenda</a:t>
            </a: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What was seen towards end of Domitian’s reign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John or Vision</a:t>
            </a:r>
          </a:p>
        </p:txBody>
      </p:sp>
      <p:sp>
        <p:nvSpPr>
          <p:cNvPr id="12" name="TextBox 11">
            <a:extLst>
              <a:ext uri="{FF2B5EF4-FFF2-40B4-BE49-F238E27FC236}">
                <a16:creationId xmlns:a16="http://schemas.microsoft.com/office/drawing/2014/main" id="{1C449FA6-8803-F8F7-2F0A-35F9BF3CD464}"/>
              </a:ext>
            </a:extLst>
          </p:cNvPr>
          <p:cNvSpPr txBox="1"/>
          <p:nvPr/>
        </p:nvSpPr>
        <p:spPr>
          <a:xfrm>
            <a:off x="-6680" y="1131449"/>
            <a:ext cx="12205307" cy="2677656"/>
          </a:xfrm>
          <a:prstGeom prst="rect">
            <a:avLst/>
          </a:prstGeom>
          <a:solidFill>
            <a:schemeClr val="bg1">
              <a:lumMod val="95000"/>
            </a:schemeClr>
          </a:solidFill>
          <a:ln>
            <a:solidFill>
              <a:schemeClr val="tx1"/>
            </a:solidFill>
          </a:ln>
        </p:spPr>
        <p:txBody>
          <a:bodyPr wrap="square" rtlCol="0">
            <a:spAutoFit/>
          </a:bodyPr>
          <a:lstStyle/>
          <a:p>
            <a:pPr algn="just"/>
            <a:r>
              <a:rPr lang="en-US" sz="2800" b="1" i="1" dirty="0">
                <a:latin typeface="Arial" panose="020B0604020202020204" pitchFamily="34" charset="0"/>
                <a:cs typeface="Arial" panose="020B0604020202020204" pitchFamily="34" charset="0"/>
              </a:rPr>
              <a:t>“We will not, however, incur the risk of pronouncing positively as to the name of Antichrist; for if it were necessary that his name should be distinctly revealed in this present time, it would have been announced by him who beheld the apocalyptic vision. For </a:t>
            </a:r>
            <a:r>
              <a:rPr lang="en-US" sz="2800" b="1" i="1" dirty="0">
                <a:solidFill>
                  <a:srgbClr val="C00000"/>
                </a:solidFill>
                <a:latin typeface="Arial" panose="020B0604020202020204" pitchFamily="34" charset="0"/>
                <a:cs typeface="Arial" panose="020B0604020202020204" pitchFamily="34" charset="0"/>
              </a:rPr>
              <a:t>it </a:t>
            </a:r>
            <a:r>
              <a:rPr lang="en-US" sz="2800" b="1" i="1" dirty="0">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ἑωράθη</a:t>
            </a:r>
            <a:r>
              <a:rPr lang="en-US" sz="2800" b="1" i="1" dirty="0">
                <a:latin typeface="Arial" panose="020B0604020202020204" pitchFamily="34" charset="0"/>
                <a:cs typeface="Arial" panose="020B0604020202020204" pitchFamily="34" charset="0"/>
              </a:rPr>
              <a:t>] was seen not very long time since, but almost in our day, towards the end of Domitian’s reign.”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92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0141"/>
            <a:ext cx="12191999" cy="6869635"/>
          </a:xfrm>
          <a:prstGeom prst="rect">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95 AD:  Rebuttal #1</a:t>
            </a:r>
          </a:p>
        </p:txBody>
      </p:sp>
      <p:sp>
        <p:nvSpPr>
          <p:cNvPr id="11" name="Rectangle 3">
            <a:extLst>
              <a:ext uri="{FF2B5EF4-FFF2-40B4-BE49-F238E27FC236}">
                <a16:creationId xmlns:a16="http://schemas.microsoft.com/office/drawing/2014/main" id="{EE54EBDA-5940-A7B7-047C-3C1B43E9B3A9}"/>
              </a:ext>
            </a:extLst>
          </p:cNvPr>
          <p:cNvSpPr>
            <a:spLocks noChangeArrowheads="1"/>
          </p:cNvSpPr>
          <p:nvPr/>
        </p:nvSpPr>
        <p:spPr bwMode="auto">
          <a:xfrm>
            <a:off x="68324" y="6505603"/>
            <a:ext cx="9004473" cy="338554"/>
          </a:xfrm>
          <a:prstGeom prst="rect">
            <a:avLst/>
          </a:prstGeom>
          <a:noFill/>
          <a:ln w="9525">
            <a:noFill/>
            <a:miter lim="800000"/>
            <a:headEnd/>
            <a:tailEnd/>
          </a:ln>
        </p:spPr>
        <p:txBody>
          <a:bodyPr wrap="square">
            <a:spAutoFit/>
          </a:bodyPr>
          <a:lstStyle/>
          <a:p>
            <a:r>
              <a:rPr lang="en-US" sz="1600" b="1" dirty="0">
                <a:latin typeface="Arial" panose="020B0604020202020204" pitchFamily="34" charset="0"/>
                <a:cs typeface="Arial" panose="020B0604020202020204" pitchFamily="34" charset="0"/>
              </a:rPr>
              <a:t>http://www.theironcladnetwork.com/2017/01/irenaeus-and-date-of-revelation_21.html</a:t>
            </a:r>
          </a:p>
        </p:txBody>
      </p:sp>
      <p:sp>
        <p:nvSpPr>
          <p:cNvPr id="12" name="Rectangle 11">
            <a:extLst>
              <a:ext uri="{FF2B5EF4-FFF2-40B4-BE49-F238E27FC236}">
                <a16:creationId xmlns:a16="http://schemas.microsoft.com/office/drawing/2014/main" id="{8A52F2D7-B11E-4124-FC8D-0D7B6D3A77ED}"/>
              </a:ext>
            </a:extLst>
          </p:cNvPr>
          <p:cNvSpPr/>
          <p:nvPr/>
        </p:nvSpPr>
        <p:spPr>
          <a:xfrm>
            <a:off x="-9843" y="4598124"/>
            <a:ext cx="12216641" cy="9594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C1135036-1C7C-0146-6B02-639FB3836308}"/>
              </a:ext>
            </a:extLst>
          </p:cNvPr>
          <p:cNvSpPr>
            <a:spLocks noChangeArrowheads="1"/>
          </p:cNvSpPr>
          <p:nvPr/>
        </p:nvSpPr>
        <p:spPr bwMode="auto">
          <a:xfrm>
            <a:off x="-14800" y="1191191"/>
            <a:ext cx="12183133" cy="4401205"/>
          </a:xfrm>
          <a:prstGeom prst="rect">
            <a:avLst/>
          </a:prstGeom>
          <a:noFill/>
          <a:ln w="9525">
            <a:noFill/>
            <a:miter lim="800000"/>
            <a:headEnd/>
            <a:tailEnd/>
          </a:ln>
        </p:spPr>
        <p:txBody>
          <a:bodyPr wrap="square">
            <a:spAutoFit/>
          </a:bodyPr>
          <a:lstStyle/>
          <a:p>
            <a:pPr algn="just"/>
            <a:r>
              <a:rPr lang="en-US" sz="2800" b="1" i="0" dirty="0">
                <a:solidFill>
                  <a:srgbClr val="C00000"/>
                </a:solidFill>
                <a:effectLst/>
                <a:latin typeface="Arial" panose="020B0604020202020204" pitchFamily="34" charset="0"/>
                <a:cs typeface="Arial" panose="020B0604020202020204" pitchFamily="34" charset="0"/>
              </a:rPr>
              <a:t>Question</a:t>
            </a:r>
            <a:endParaRPr lang="en-US" sz="2800" b="1" dirty="0">
              <a:solidFill>
                <a:srgbClr val="C00000"/>
              </a:solidFill>
              <a:latin typeface="Arial" panose="020B0604020202020204" pitchFamily="34" charset="0"/>
              <a:cs typeface="Arial" panose="020B0604020202020204" pitchFamily="34" charset="0"/>
            </a:endParaRPr>
          </a:p>
          <a:p>
            <a:pPr algn="just"/>
            <a:endParaRPr lang="en-US" sz="2800" b="1" i="0" dirty="0">
              <a:solidFill>
                <a:srgbClr val="000000"/>
              </a:solidFill>
              <a:effectLst/>
              <a:latin typeface="Arial" panose="020B0604020202020204" pitchFamily="34" charset="0"/>
              <a:cs typeface="Arial" panose="020B0604020202020204" pitchFamily="34" charset="0"/>
            </a:endParaRPr>
          </a:p>
          <a:p>
            <a:pPr algn="just"/>
            <a:r>
              <a:rPr lang="en-US" sz="2800" b="1" i="0" dirty="0">
                <a:solidFill>
                  <a:srgbClr val="000000"/>
                </a:solidFill>
                <a:effectLst/>
                <a:latin typeface="Arial" panose="020B0604020202020204" pitchFamily="34" charset="0"/>
                <a:cs typeface="Arial" panose="020B0604020202020204" pitchFamily="34" charset="0"/>
              </a:rPr>
              <a:t>If John had determined it necessary that the name of “The Beast” (“666”) be distinctly revealed, John would have announced it himself because ____________.</a:t>
            </a:r>
          </a:p>
          <a:p>
            <a:pPr algn="just"/>
            <a:endParaRPr lang="en-US" altLang="en-US" sz="2800" b="1" dirty="0">
              <a:solidFill>
                <a:srgbClr val="000000"/>
              </a:solidFill>
              <a:latin typeface="Arial" panose="020B0604020202020204" pitchFamily="34" charset="0"/>
              <a:cs typeface="Arial" panose="020B0604020202020204" pitchFamily="34" charset="0"/>
            </a:endParaRPr>
          </a:p>
          <a:p>
            <a:pPr marL="514350" indent="-514350" algn="just">
              <a:buAutoNum type="alphaUcPeriod"/>
            </a:pPr>
            <a:r>
              <a:rPr lang="en-US" altLang="en-US" sz="2800" b="1" dirty="0">
                <a:solidFill>
                  <a:srgbClr val="000000"/>
                </a:solidFill>
                <a:latin typeface="Arial" panose="020B0604020202020204" pitchFamily="34" charset="0"/>
                <a:cs typeface="Arial" panose="020B0604020202020204" pitchFamily="34" charset="0"/>
              </a:rPr>
              <a:t>John saw the vision towards the end of Domitian’s reign.</a:t>
            </a:r>
          </a:p>
          <a:p>
            <a:pPr marL="514350" indent="-514350" algn="just">
              <a:buAutoNum type="alphaUcPeriod"/>
            </a:pPr>
            <a:endParaRPr lang="en-US" altLang="en-US" sz="2800" b="1" dirty="0">
              <a:solidFill>
                <a:srgbClr val="000000"/>
              </a:solidFill>
              <a:latin typeface="Arial" panose="020B0604020202020204" pitchFamily="34" charset="0"/>
              <a:cs typeface="Arial" panose="020B0604020202020204" pitchFamily="34" charset="0"/>
            </a:endParaRPr>
          </a:p>
          <a:p>
            <a:pPr marL="514350" indent="-514350" algn="just">
              <a:buAutoNum type="alphaUcPeriod"/>
            </a:pPr>
            <a:r>
              <a:rPr lang="en-US" altLang="en-US" sz="2800" b="1" dirty="0">
                <a:solidFill>
                  <a:srgbClr val="000000"/>
                </a:solidFill>
                <a:latin typeface="Arial" panose="020B0604020202020204" pitchFamily="34" charset="0"/>
                <a:cs typeface="Arial" panose="020B0604020202020204" pitchFamily="34" charset="0"/>
              </a:rPr>
              <a:t>John was seen in person by the churches of  Asia towards the end of Domitian’s reign.</a:t>
            </a:r>
            <a:endParaRPr lang="en-US" altLang="en-US" sz="28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C4EF90-43CE-2EA6-D430-3CBCC2467E71}"/>
              </a:ext>
            </a:extLst>
          </p:cNvPr>
          <p:cNvSpPr txBox="1"/>
          <p:nvPr/>
        </p:nvSpPr>
        <p:spPr>
          <a:xfrm>
            <a:off x="0" y="591723"/>
            <a:ext cx="12189103" cy="523220"/>
          </a:xfrm>
          <a:prstGeom prst="rect">
            <a:avLst/>
          </a:prstGeom>
          <a:noFill/>
          <a:ln>
            <a:noFill/>
          </a:ln>
        </p:spPr>
        <p:txBody>
          <a:bodyPr wrap="square">
            <a:spAutoFit/>
          </a:bodyPr>
          <a:lstStyle/>
          <a:p>
            <a:pPr algn="ctr"/>
            <a:r>
              <a:rPr lang="en-US" sz="2800" b="1" u="sng" dirty="0">
                <a:latin typeface="Arial" panose="020B0604020202020204" pitchFamily="34" charset="0"/>
                <a:cs typeface="Arial" panose="020B0604020202020204" pitchFamily="34" charset="0"/>
              </a:rPr>
              <a:t>Irenaeus (~120 - ~200 AD)</a:t>
            </a:r>
          </a:p>
        </p:txBody>
      </p:sp>
      <p:sp>
        <p:nvSpPr>
          <p:cNvPr id="17" name="Rectangle 14">
            <a:extLst>
              <a:ext uri="{FF2B5EF4-FFF2-40B4-BE49-F238E27FC236}">
                <a16:creationId xmlns:a16="http://schemas.microsoft.com/office/drawing/2014/main" id="{07EF40F9-3F64-2A44-DD38-85C3F8633B3E}"/>
              </a:ext>
            </a:extLst>
          </p:cNvPr>
          <p:cNvSpPr>
            <a:spLocks noChangeArrowheads="1"/>
          </p:cNvSpPr>
          <p:nvPr/>
        </p:nvSpPr>
        <p:spPr bwMode="auto">
          <a:xfrm>
            <a:off x="-8062" y="6456934"/>
            <a:ext cx="12198096" cy="45719"/>
          </a:xfrm>
          <a:prstGeom prst="rect">
            <a:avLst/>
          </a:prstGeom>
          <a:solidFill>
            <a:srgbClr val="A40000"/>
          </a:solidFill>
          <a:ln w="9525" algn="ctr">
            <a:solidFill>
              <a:schemeClr val="tx1"/>
            </a:solidFill>
            <a:round/>
            <a:headEnd/>
            <a:tailEnd/>
          </a:ln>
        </p:spPr>
        <p:txBody>
          <a:body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8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6" end="6"/>
                                            </p:txEl>
                                          </p:spTgt>
                                        </p:tgtEl>
                                        <p:attrNameLst>
                                          <p:attrName>style.visibility</p:attrName>
                                        </p:attrNameLst>
                                      </p:cBhvr>
                                      <p:to>
                                        <p:strVal val="visible"/>
                                      </p:to>
                                    </p:set>
                                    <p:animEffect transition="in" filter="fade">
                                      <p:cBhvr>
                                        <p:cTn id="12" dur="500"/>
                                        <p:tgtEl>
                                          <p:spTgt spid="1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6517</TotalTime>
  <Words>7571</Words>
  <Application>Microsoft Office PowerPoint</Application>
  <PresentationFormat>Widescreen</PresentationFormat>
  <Paragraphs>989</Paragraphs>
  <Slides>72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1545</cp:revision>
  <dcterms:created xsi:type="dcterms:W3CDTF">2017-05-11T18:36:00Z</dcterms:created>
  <dcterms:modified xsi:type="dcterms:W3CDTF">2024-01-15T21:58:49Z</dcterms:modified>
</cp:coreProperties>
</file>